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66" r:id="rId2"/>
    <p:sldId id="592" r:id="rId3"/>
    <p:sldId id="593" r:id="rId4"/>
    <p:sldId id="512" r:id="rId5"/>
    <p:sldId id="270" r:id="rId6"/>
    <p:sldId id="564" r:id="rId7"/>
    <p:sldId id="271" r:id="rId8"/>
    <p:sldId id="516" r:id="rId9"/>
    <p:sldId id="597" r:id="rId10"/>
    <p:sldId id="517" r:id="rId11"/>
    <p:sldId id="563" r:id="rId12"/>
    <p:sldId id="594" r:id="rId13"/>
    <p:sldId id="518" r:id="rId14"/>
    <p:sldId id="598" r:id="rId15"/>
    <p:sldId id="606" r:id="rId16"/>
    <p:sldId id="522" r:id="rId17"/>
    <p:sldId id="557" r:id="rId18"/>
    <p:sldId id="312" r:id="rId19"/>
    <p:sldId id="526" r:id="rId20"/>
    <p:sldId id="572" r:id="rId21"/>
    <p:sldId id="573" r:id="rId22"/>
    <p:sldId id="595" r:id="rId23"/>
    <p:sldId id="596" r:id="rId24"/>
    <p:sldId id="588" r:id="rId25"/>
    <p:sldId id="575" r:id="rId26"/>
    <p:sldId id="604" r:id="rId27"/>
    <p:sldId id="605" r:id="rId28"/>
    <p:sldId id="603" r:id="rId29"/>
    <p:sldId id="607" r:id="rId30"/>
    <p:sldId id="608" r:id="rId31"/>
    <p:sldId id="609" r:id="rId32"/>
    <p:sldId id="570" r:id="rId33"/>
    <p:sldId id="601" r:id="rId34"/>
    <p:sldId id="602" r:id="rId35"/>
    <p:sldId id="582" r:id="rId3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E825E9-6781-DCED-9E85-B054616674E6}" name="Meghan MacBain" initials="MM" userId="S::mmacbain@berkshirecc.edu::55efb74b-1755-4837-988f-99a6ebb7680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24A71-8AD8-4DA0-B412-8D7D34B79AC9}" v="22" dt="2026-03-20T12:51:38.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94660"/>
  </p:normalViewPr>
  <p:slideViewPr>
    <p:cSldViewPr snapToGrid="0">
      <p:cViewPr varScale="1">
        <p:scale>
          <a:sx n="105" d="100"/>
          <a:sy n="105" d="100"/>
        </p:scale>
        <p:origin x="13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9FBA0E9D-D458-42CD-B6DF-8425334A1EF4}" type="datetimeFigureOut">
              <a:rPr lang="en-US" smtClean="0"/>
              <a:t>6/26/2026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3738B9A-01EB-4DB4-8F02-9B6F4170E922}" type="slidenum">
              <a:rPr lang="en-US" smtClean="0"/>
              <a:t>‹#›</a:t>
            </a:fld>
            <a:endParaRPr lang="en-US"/>
          </a:p>
        </p:txBody>
      </p:sp>
    </p:spTree>
    <p:extLst>
      <p:ext uri="{BB962C8B-B14F-4D97-AF65-F5344CB8AC3E}">
        <p14:creationId xmlns:p14="http://schemas.microsoft.com/office/powerpoint/2010/main" val="90831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12DD1-86DA-4D46-A681-026010C55E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665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a:t>
            </a:r>
          </a:p>
        </p:txBody>
      </p:sp>
      <p:sp>
        <p:nvSpPr>
          <p:cNvPr id="4" name="Slide Number Placeholder 3"/>
          <p:cNvSpPr>
            <a:spLocks noGrp="1"/>
          </p:cNvSpPr>
          <p:nvPr>
            <p:ph type="sldNum" sz="quarter" idx="10"/>
          </p:nvPr>
        </p:nvSpPr>
        <p:spPr/>
        <p:txBody>
          <a:bodyPr/>
          <a:lstStyle/>
          <a:p>
            <a:pPr marL="0" marR="0" lvl="0" indent="0" algn="r" defTabSz="922955" rtl="0" eaLnBrk="1" fontAlgn="auto" latinLnBrk="0" hangingPunct="1">
              <a:lnSpc>
                <a:spcPct val="100000"/>
              </a:lnSpc>
              <a:spcBef>
                <a:spcPts val="0"/>
              </a:spcBef>
              <a:spcAft>
                <a:spcPts val="0"/>
              </a:spcAft>
              <a:buClrTx/>
              <a:buSzTx/>
              <a:buFontTx/>
              <a:buNone/>
              <a:tabLst/>
              <a:defRPr/>
            </a:pPr>
            <a:fld id="{64F12DD1-86DA-4D46-A681-026010C55E9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295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59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2955" rtl="0" eaLnBrk="1" fontAlgn="auto" latinLnBrk="0" hangingPunct="1">
              <a:lnSpc>
                <a:spcPct val="100000"/>
              </a:lnSpc>
              <a:spcBef>
                <a:spcPts val="0"/>
              </a:spcBef>
              <a:spcAft>
                <a:spcPts val="0"/>
              </a:spcAft>
              <a:buClrTx/>
              <a:buSzTx/>
              <a:buFontTx/>
              <a:buNone/>
              <a:tabLst/>
              <a:defRPr/>
            </a:pPr>
            <a:fld id="{285F609A-63A1-493C-BE9E-25C54229718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295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280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2955" rtl="0" eaLnBrk="1" fontAlgn="auto" latinLnBrk="0" hangingPunct="1">
              <a:lnSpc>
                <a:spcPct val="100000"/>
              </a:lnSpc>
              <a:spcBef>
                <a:spcPts val="0"/>
              </a:spcBef>
              <a:spcAft>
                <a:spcPts val="0"/>
              </a:spcAft>
              <a:buClrTx/>
              <a:buSzTx/>
              <a:buFontTx/>
              <a:buNone/>
              <a:tabLst/>
              <a:defRPr/>
            </a:pPr>
            <a:fld id="{285F609A-63A1-493C-BE9E-25C54229718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2955"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8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2955" rtl="0" eaLnBrk="1" fontAlgn="auto" latinLnBrk="0" hangingPunct="1">
              <a:lnSpc>
                <a:spcPct val="100000"/>
              </a:lnSpc>
              <a:spcBef>
                <a:spcPts val="0"/>
              </a:spcBef>
              <a:spcAft>
                <a:spcPts val="0"/>
              </a:spcAft>
              <a:buClrTx/>
              <a:buSzTx/>
              <a:buFontTx/>
              <a:buNone/>
              <a:tabLst/>
              <a:defRPr/>
            </a:pPr>
            <a:fld id="{285F609A-63A1-493C-BE9E-25C54229718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295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267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F609A-63A1-493C-BE9E-25C5422971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99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2955" rtl="0" eaLnBrk="1" fontAlgn="auto" latinLnBrk="0" hangingPunct="1">
              <a:lnSpc>
                <a:spcPct val="100000"/>
              </a:lnSpc>
              <a:spcBef>
                <a:spcPts val="0"/>
              </a:spcBef>
              <a:spcAft>
                <a:spcPts val="0"/>
              </a:spcAft>
              <a:buClrTx/>
              <a:buSzTx/>
              <a:buFontTx/>
              <a:buNone/>
              <a:tabLst/>
              <a:defRPr/>
            </a:pPr>
            <a:fld id="{285F609A-63A1-493C-BE9E-25C54229718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295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371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22955" rtl="0" eaLnBrk="1" fontAlgn="auto" latinLnBrk="0" hangingPunct="1">
              <a:lnSpc>
                <a:spcPct val="100000"/>
              </a:lnSpc>
              <a:spcBef>
                <a:spcPts val="0"/>
              </a:spcBef>
              <a:spcAft>
                <a:spcPts val="0"/>
              </a:spcAft>
              <a:buClrTx/>
              <a:buSzTx/>
              <a:buFontTx/>
              <a:buNone/>
              <a:tabLst/>
              <a:defRPr/>
            </a:pPr>
            <a:fld id="{285F609A-63A1-493C-BE9E-25C54229718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2955"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105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86D7-7174-E749-BEA3-F0D5FDB2920C}"/>
              </a:ext>
            </a:extLst>
          </p:cNvPr>
          <p:cNvSpPr>
            <a:spLocks noGrp="1"/>
          </p:cNvSpPr>
          <p:nvPr>
            <p:ph type="ctrTitle"/>
          </p:nvPr>
        </p:nvSpPr>
        <p:spPr>
          <a:xfrm>
            <a:off x="494270" y="2823197"/>
            <a:ext cx="10173730" cy="1211606"/>
          </a:xfrm>
          <a:prstGeom prst="rect">
            <a:avLst/>
          </a:prstGeom>
        </p:spPr>
        <p:txBody>
          <a:bodyPr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9BED7B0-C781-B349-8E79-80572903F3A1}"/>
              </a:ext>
            </a:extLst>
          </p:cNvPr>
          <p:cNvSpPr>
            <a:spLocks noGrp="1"/>
          </p:cNvSpPr>
          <p:nvPr>
            <p:ph type="subTitle" idx="1"/>
          </p:nvPr>
        </p:nvSpPr>
        <p:spPr>
          <a:xfrm>
            <a:off x="494270" y="4263080"/>
            <a:ext cx="10173730" cy="99471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9583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86D7-7174-E749-BEA3-F0D5FDB2920C}"/>
              </a:ext>
            </a:extLst>
          </p:cNvPr>
          <p:cNvSpPr>
            <a:spLocks noGrp="1"/>
          </p:cNvSpPr>
          <p:nvPr>
            <p:ph type="ctrTitle"/>
          </p:nvPr>
        </p:nvSpPr>
        <p:spPr>
          <a:xfrm>
            <a:off x="494270" y="210067"/>
            <a:ext cx="10173730" cy="1211606"/>
          </a:xfrm>
          <a:prstGeom prst="rect">
            <a:avLst/>
          </a:prstGeom>
        </p:spPr>
        <p:txBody>
          <a:bodyPr anchor="b"/>
          <a:lstStyle>
            <a:lvl1pPr algn="l">
              <a:defRPr sz="6000" b="1">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9BED7B0-C781-B349-8E79-80572903F3A1}"/>
              </a:ext>
            </a:extLst>
          </p:cNvPr>
          <p:cNvSpPr>
            <a:spLocks noGrp="1"/>
          </p:cNvSpPr>
          <p:nvPr>
            <p:ph type="subTitle" idx="1"/>
          </p:nvPr>
        </p:nvSpPr>
        <p:spPr>
          <a:xfrm>
            <a:off x="494270" y="1495166"/>
            <a:ext cx="10173730" cy="48191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15234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2E7A-4364-D74C-822E-119EEAD967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0155F95-AF1C-5F4B-A6DE-77E605FF43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Date Placeholder 6">
            <a:extLst>
              <a:ext uri="{FF2B5EF4-FFF2-40B4-BE49-F238E27FC236}">
                <a16:creationId xmlns:a16="http://schemas.microsoft.com/office/drawing/2014/main" id="{512B87B9-5141-2D46-8EEF-05F21A9C1C18}"/>
              </a:ext>
            </a:extLst>
          </p:cNvPr>
          <p:cNvSpPr>
            <a:spLocks noGrp="1"/>
          </p:cNvSpPr>
          <p:nvPr>
            <p:ph type="dt" sz="half" idx="10"/>
          </p:nvPr>
        </p:nvSpPr>
        <p:spPr/>
        <p:txBody>
          <a:bodyPr/>
          <a:lstStyle>
            <a:lvl1pPr>
              <a:defRPr/>
            </a:lvl1pPr>
          </a:lstStyle>
          <a:p>
            <a:pPr>
              <a:defRPr/>
            </a:pPr>
            <a:r>
              <a:rPr lang="en-US"/>
              <a:t>Footer Information</a:t>
            </a:r>
          </a:p>
        </p:txBody>
      </p:sp>
    </p:spTree>
    <p:extLst>
      <p:ext uri="{BB962C8B-B14F-4D97-AF65-F5344CB8AC3E}">
        <p14:creationId xmlns:p14="http://schemas.microsoft.com/office/powerpoint/2010/main" val="227844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2F61-DFB3-3140-91F2-D85E8A15AAEC}"/>
              </a:ext>
            </a:extLst>
          </p:cNvPr>
          <p:cNvSpPr>
            <a:spLocks noGrp="1"/>
          </p:cNvSpPr>
          <p:nvPr>
            <p:ph type="title"/>
          </p:nvPr>
        </p:nvSpPr>
        <p:spPr>
          <a:xfrm>
            <a:off x="838200" y="365125"/>
            <a:ext cx="10515600" cy="1325563"/>
          </a:xfrm>
          <a:prstGeom prst="rect">
            <a:avLst/>
          </a:prstGeom>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05579D-A884-6C41-AEEE-A60EDCC305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2B4A0A-74EE-8245-A0FF-3D9E82F224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83CBC795-1A27-4444-8083-32F434BB6ADA}"/>
              </a:ext>
            </a:extLst>
          </p:cNvPr>
          <p:cNvSpPr>
            <a:spLocks noGrp="1"/>
          </p:cNvSpPr>
          <p:nvPr>
            <p:ph type="dt" sz="half" idx="10"/>
          </p:nvPr>
        </p:nvSpPr>
        <p:spPr/>
        <p:txBody>
          <a:bodyPr/>
          <a:lstStyle>
            <a:lvl1pPr>
              <a:defRPr/>
            </a:lvl1pPr>
          </a:lstStyle>
          <a:p>
            <a:pPr>
              <a:defRPr/>
            </a:pPr>
            <a:r>
              <a:rPr lang="en-US"/>
              <a:t>Footer Information</a:t>
            </a:r>
          </a:p>
        </p:txBody>
      </p:sp>
    </p:spTree>
    <p:extLst>
      <p:ext uri="{BB962C8B-B14F-4D97-AF65-F5344CB8AC3E}">
        <p14:creationId xmlns:p14="http://schemas.microsoft.com/office/powerpoint/2010/main" val="119985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Full page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FAF7ACEC-CFFA-884B-B829-CFD038B29539}"/>
              </a:ext>
            </a:extLst>
          </p:cNvPr>
          <p:cNvSpPr>
            <a:spLocks noGrp="1"/>
          </p:cNvSpPr>
          <p:nvPr>
            <p:ph type="dt" sz="half" idx="10"/>
          </p:nvPr>
        </p:nvSpPr>
        <p:spPr/>
        <p:txBody>
          <a:bodyPr/>
          <a:lstStyle>
            <a:lvl1pPr>
              <a:defRPr/>
            </a:lvl1pPr>
          </a:lstStyle>
          <a:p>
            <a:pPr>
              <a:defRPr/>
            </a:pPr>
            <a:r>
              <a:rPr lang="en-US"/>
              <a:t>Footer Information</a:t>
            </a:r>
          </a:p>
        </p:txBody>
      </p:sp>
    </p:spTree>
    <p:extLst>
      <p:ext uri="{BB962C8B-B14F-4D97-AF65-F5344CB8AC3E}">
        <p14:creationId xmlns:p14="http://schemas.microsoft.com/office/powerpoint/2010/main" val="118712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0486-8102-F84D-A85B-EBBCCC9368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C165DC-7634-8245-ADC0-49C2B4AD4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9AF029-3454-4941-A027-5F86709D6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7">
            <a:extLst>
              <a:ext uri="{FF2B5EF4-FFF2-40B4-BE49-F238E27FC236}">
                <a16:creationId xmlns:a16="http://schemas.microsoft.com/office/drawing/2014/main" id="{774D6F5A-8242-6343-83DC-33F426B2033B}"/>
              </a:ext>
            </a:extLst>
          </p:cNvPr>
          <p:cNvSpPr>
            <a:spLocks noGrp="1"/>
          </p:cNvSpPr>
          <p:nvPr>
            <p:ph type="dt" sz="half" idx="10"/>
          </p:nvPr>
        </p:nvSpPr>
        <p:spPr/>
        <p:txBody>
          <a:bodyPr/>
          <a:lstStyle>
            <a:lvl1pPr>
              <a:defRPr/>
            </a:lvl1pPr>
          </a:lstStyle>
          <a:p>
            <a:pPr>
              <a:defRPr/>
            </a:pPr>
            <a:r>
              <a:rPr lang="en-US"/>
              <a:t>Footer Information</a:t>
            </a:r>
          </a:p>
        </p:txBody>
      </p:sp>
    </p:spTree>
    <p:extLst>
      <p:ext uri="{BB962C8B-B14F-4D97-AF65-F5344CB8AC3E}">
        <p14:creationId xmlns:p14="http://schemas.microsoft.com/office/powerpoint/2010/main" val="399064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B303-0EE8-7D4E-B215-7E98C647AFB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7FC78FC-DB62-D645-AC34-7EDDE411A709}"/>
              </a:ext>
            </a:extLst>
          </p:cNvPr>
          <p:cNvSpPr>
            <a:spLocks noGrp="1"/>
          </p:cNvSpPr>
          <p:nvPr>
            <p:ph type="pic" idx="1"/>
          </p:nvPr>
        </p:nvSpPr>
        <p:spPr>
          <a:xfrm>
            <a:off x="5183188" y="457201"/>
            <a:ext cx="6172200" cy="523926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a:extLst>
              <a:ext uri="{FF2B5EF4-FFF2-40B4-BE49-F238E27FC236}">
                <a16:creationId xmlns:a16="http://schemas.microsoft.com/office/drawing/2014/main" id="{356A8232-445D-3748-9803-1C2AC0965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7">
            <a:extLst>
              <a:ext uri="{FF2B5EF4-FFF2-40B4-BE49-F238E27FC236}">
                <a16:creationId xmlns:a16="http://schemas.microsoft.com/office/drawing/2014/main" id="{9196629C-59C6-B541-A86F-00BBF62FAB83}"/>
              </a:ext>
            </a:extLst>
          </p:cNvPr>
          <p:cNvSpPr>
            <a:spLocks noGrp="1"/>
          </p:cNvSpPr>
          <p:nvPr>
            <p:ph type="dt" sz="half" idx="10"/>
          </p:nvPr>
        </p:nvSpPr>
        <p:spPr/>
        <p:txBody>
          <a:bodyPr/>
          <a:lstStyle>
            <a:lvl1pPr>
              <a:defRPr/>
            </a:lvl1pPr>
          </a:lstStyle>
          <a:p>
            <a:pPr>
              <a:defRPr/>
            </a:pPr>
            <a:r>
              <a:rPr lang="en-US"/>
              <a:t>Footer Information</a:t>
            </a:r>
          </a:p>
        </p:txBody>
      </p:sp>
    </p:spTree>
    <p:extLst>
      <p:ext uri="{BB962C8B-B14F-4D97-AF65-F5344CB8AC3E}">
        <p14:creationId xmlns:p14="http://schemas.microsoft.com/office/powerpoint/2010/main" val="70928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B303-0EE8-7D4E-B215-7E98C647AFB0}"/>
              </a:ext>
            </a:extLst>
          </p:cNvPr>
          <p:cNvSpPr>
            <a:spLocks noGrp="1"/>
          </p:cNvSpPr>
          <p:nvPr>
            <p:ph type="title"/>
          </p:nvPr>
        </p:nvSpPr>
        <p:spPr>
          <a:xfrm>
            <a:off x="7376513"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7FC78FC-DB62-D645-AC34-7EDDE411A709}"/>
              </a:ext>
            </a:extLst>
          </p:cNvPr>
          <p:cNvSpPr>
            <a:spLocks noGrp="1"/>
          </p:cNvSpPr>
          <p:nvPr>
            <p:ph type="pic" idx="1"/>
          </p:nvPr>
        </p:nvSpPr>
        <p:spPr>
          <a:xfrm>
            <a:off x="838200" y="457200"/>
            <a:ext cx="6172200" cy="523926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a:extLst>
              <a:ext uri="{FF2B5EF4-FFF2-40B4-BE49-F238E27FC236}">
                <a16:creationId xmlns:a16="http://schemas.microsoft.com/office/drawing/2014/main" id="{356A8232-445D-3748-9803-1C2AC0965007}"/>
              </a:ext>
            </a:extLst>
          </p:cNvPr>
          <p:cNvSpPr>
            <a:spLocks noGrp="1"/>
          </p:cNvSpPr>
          <p:nvPr>
            <p:ph type="body" sz="half" idx="2"/>
          </p:nvPr>
        </p:nvSpPr>
        <p:spPr>
          <a:xfrm>
            <a:off x="7376513" y="2057400"/>
            <a:ext cx="3932237" cy="36390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7">
            <a:extLst>
              <a:ext uri="{FF2B5EF4-FFF2-40B4-BE49-F238E27FC236}">
                <a16:creationId xmlns:a16="http://schemas.microsoft.com/office/drawing/2014/main" id="{F82BD4AD-B507-104A-9590-71C8A33735E6}"/>
              </a:ext>
            </a:extLst>
          </p:cNvPr>
          <p:cNvSpPr>
            <a:spLocks noGrp="1"/>
          </p:cNvSpPr>
          <p:nvPr>
            <p:ph type="dt" sz="half" idx="10"/>
          </p:nvPr>
        </p:nvSpPr>
        <p:spPr/>
        <p:txBody>
          <a:bodyPr/>
          <a:lstStyle>
            <a:lvl1pPr>
              <a:defRPr/>
            </a:lvl1pPr>
          </a:lstStyle>
          <a:p>
            <a:pPr>
              <a:defRPr/>
            </a:pPr>
            <a:r>
              <a:rPr lang="en-US"/>
              <a:t>Footer Information</a:t>
            </a:r>
          </a:p>
        </p:txBody>
      </p:sp>
    </p:spTree>
    <p:extLst>
      <p:ext uri="{BB962C8B-B14F-4D97-AF65-F5344CB8AC3E}">
        <p14:creationId xmlns:p14="http://schemas.microsoft.com/office/powerpoint/2010/main" val="304839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BFA9BC0E-44E3-4C45-9967-7F3A2D3AF72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p:txBody>
      </p:sp>
      <p:sp>
        <p:nvSpPr>
          <p:cNvPr id="9" name="Freeform 8">
            <a:extLst>
              <a:ext uri="{FF2B5EF4-FFF2-40B4-BE49-F238E27FC236}">
                <a16:creationId xmlns:a16="http://schemas.microsoft.com/office/drawing/2014/main" id="{A6357AAD-5FDD-AC41-A1E8-2419840AAC2D}"/>
              </a:ext>
            </a:extLst>
          </p:cNvPr>
          <p:cNvSpPr/>
          <p:nvPr/>
        </p:nvSpPr>
        <p:spPr>
          <a:xfrm>
            <a:off x="-28575" y="5765800"/>
            <a:ext cx="12261850" cy="1144588"/>
          </a:xfrm>
          <a:custGeom>
            <a:avLst/>
            <a:gdLst>
              <a:gd name="connsiteX0" fmla="*/ 12224084 w 12262585"/>
              <a:gd name="connsiteY0" fmla="*/ 0 h 1145406"/>
              <a:gd name="connsiteX1" fmla="*/ 9625 w 12262585"/>
              <a:gd name="connsiteY1" fmla="*/ 442762 h 1145406"/>
              <a:gd name="connsiteX2" fmla="*/ 0 w 12262585"/>
              <a:gd name="connsiteY2" fmla="*/ 1145406 h 1145406"/>
              <a:gd name="connsiteX3" fmla="*/ 12262585 w 12262585"/>
              <a:gd name="connsiteY3" fmla="*/ 1116530 h 1145406"/>
              <a:gd name="connsiteX4" fmla="*/ 12224084 w 12262585"/>
              <a:gd name="connsiteY4" fmla="*/ 0 h 114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2585" h="1145406">
                <a:moveTo>
                  <a:pt x="12224084" y="0"/>
                </a:moveTo>
                <a:lnTo>
                  <a:pt x="9625" y="442762"/>
                </a:lnTo>
                <a:lnTo>
                  <a:pt x="0" y="1145406"/>
                </a:lnTo>
                <a:lnTo>
                  <a:pt x="12262585" y="1116530"/>
                </a:lnTo>
                <a:cubicBezTo>
                  <a:pt x="12259377" y="741145"/>
                  <a:pt x="12256168" y="365759"/>
                  <a:pt x="12224084" y="0"/>
                </a:cubicBezTo>
                <a:close/>
              </a:path>
            </a:pathLst>
          </a:custGeom>
          <a:solidFill>
            <a:srgbClr val="5585A3"/>
          </a:solidFill>
          <a:ln>
            <a:solidFill>
              <a:srgbClr val="5585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Date Placeholder 3">
            <a:extLst>
              <a:ext uri="{FF2B5EF4-FFF2-40B4-BE49-F238E27FC236}">
                <a16:creationId xmlns:a16="http://schemas.microsoft.com/office/drawing/2014/main" id="{3F31F7F3-95A6-9C4F-BADD-C595447CB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dirty="0">
                <a:solidFill>
                  <a:schemeClr val="bg1"/>
                </a:solidFill>
                <a:latin typeface="+mn-lt"/>
              </a:defRPr>
            </a:lvl1pPr>
          </a:lstStyle>
          <a:p>
            <a:pPr>
              <a:defRPr/>
            </a:pPr>
            <a:r>
              <a:rPr lang="en-US"/>
              <a:t>Footer Information</a:t>
            </a:r>
          </a:p>
        </p:txBody>
      </p:sp>
      <p:sp>
        <p:nvSpPr>
          <p:cNvPr id="1029" name="Title Placeholder 9">
            <a:extLst>
              <a:ext uri="{FF2B5EF4-FFF2-40B4-BE49-F238E27FC236}">
                <a16:creationId xmlns:a16="http://schemas.microsoft.com/office/drawing/2014/main" id="{BDFD4C57-6869-B644-A0EE-250595EF006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Title/Heading</a:t>
            </a:r>
          </a:p>
        </p:txBody>
      </p:sp>
      <p:pic>
        <p:nvPicPr>
          <p:cNvPr id="1030" name="Picture 13">
            <a:extLst>
              <a:ext uri="{FF2B5EF4-FFF2-40B4-BE49-F238E27FC236}">
                <a16:creationId xmlns:a16="http://schemas.microsoft.com/office/drawing/2014/main" id="{1281AF20-639A-9A45-B471-20EA755D76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28163" y="6127750"/>
            <a:ext cx="26003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494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fontAlgn="base" hangingPunct="1">
        <a:lnSpc>
          <a:spcPct val="90000"/>
        </a:lnSpc>
        <a:spcBef>
          <a:spcPct val="0"/>
        </a:spcBef>
        <a:spcAft>
          <a:spcPct val="0"/>
        </a:spcAft>
        <a:defRPr sz="44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b="1">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b="1">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b="1">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de/photo/1253305"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mailto:mmacbain@berkshirecc.edu"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berkshirecc.edu/about-bcc/index.php" TargetMode="External"/><Relationship Id="rId2" Type="http://schemas.openxmlformats.org/officeDocument/2006/relationships/hyperlink" Target="https://www.berkshirecc.edu/" TargetMode="External"/><Relationship Id="rId1" Type="http://schemas.openxmlformats.org/officeDocument/2006/relationships/slideLayout" Target="../slideLayouts/slideLayout3.xml"/><Relationship Id="rId4" Type="http://schemas.openxmlformats.org/officeDocument/2006/relationships/hyperlink" Target="https://www.berkshirecc.edu/about-bcc/title-ix.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B7291-BA19-1F53-C682-0FB7FC3B555A}"/>
              </a:ext>
            </a:extLst>
          </p:cNvPr>
          <p:cNvSpPr>
            <a:spLocks noGrp="1"/>
          </p:cNvSpPr>
          <p:nvPr>
            <p:ph type="ctrTitle"/>
          </p:nvPr>
        </p:nvSpPr>
        <p:spPr>
          <a:xfrm>
            <a:off x="494270" y="2139696"/>
            <a:ext cx="10173730" cy="1895107"/>
          </a:xfrm>
        </p:spPr>
        <p:txBody>
          <a:bodyPr/>
          <a:lstStyle/>
          <a:p>
            <a:r>
              <a:rPr lang="en-US" dirty="0"/>
              <a:t>Building an Inclusive Campus: Title IX, Title VI &amp; the PAA at BCC</a:t>
            </a:r>
          </a:p>
        </p:txBody>
      </p:sp>
      <p:sp>
        <p:nvSpPr>
          <p:cNvPr id="3" name="Subtitle 2">
            <a:extLst>
              <a:ext uri="{FF2B5EF4-FFF2-40B4-BE49-F238E27FC236}">
                <a16:creationId xmlns:a16="http://schemas.microsoft.com/office/drawing/2014/main" id="{E436FB86-8EE5-5B7B-0E36-8701F7499C1B}"/>
              </a:ext>
            </a:extLst>
          </p:cNvPr>
          <p:cNvSpPr>
            <a:spLocks noGrp="1"/>
          </p:cNvSpPr>
          <p:nvPr>
            <p:ph type="subTitle" idx="1"/>
          </p:nvPr>
        </p:nvSpPr>
        <p:spPr/>
        <p:txBody>
          <a:bodyPr/>
          <a:lstStyle/>
          <a:p>
            <a:r>
              <a:rPr lang="en-US" dirty="0"/>
              <a:t>Meghan MacBain</a:t>
            </a:r>
          </a:p>
          <a:p>
            <a:r>
              <a:rPr lang="en-US" dirty="0"/>
              <a:t>2026</a:t>
            </a:r>
          </a:p>
        </p:txBody>
      </p:sp>
    </p:spTree>
    <p:extLst>
      <p:ext uri="{BB962C8B-B14F-4D97-AF65-F5344CB8AC3E}">
        <p14:creationId xmlns:p14="http://schemas.microsoft.com/office/powerpoint/2010/main" val="103525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376513" y="457200"/>
            <a:ext cx="3932237" cy="1600200"/>
          </a:xfrm>
        </p:spPr>
        <p:txBody>
          <a:bodyPr wrap="square" anchor="b">
            <a:noAutofit/>
          </a:bodyPr>
          <a:lstStyle/>
          <a:p>
            <a:pPr algn="ctr"/>
            <a:r>
              <a:rPr lang="en-US" sz="4000" dirty="0">
                <a:solidFill>
                  <a:srgbClr val="0070C0"/>
                </a:solidFill>
                <a:latin typeface="Arial Narrow" panose="020B0606020202030204" pitchFamily="34" charset="0"/>
              </a:rPr>
              <a:t>Who are victims of sex-based harassment</a:t>
            </a:r>
          </a:p>
        </p:txBody>
      </p:sp>
      <p:pic>
        <p:nvPicPr>
          <p:cNvPr id="3" name="Picture Placeholder 2" descr="Crowd of people illustration"/>
          <p:cNvPicPr>
            <a:picLocks noGrp="1" noChangeAspect="1"/>
          </p:cNvPicPr>
          <p:nvPr>
            <p:ph type="pic" idx="1"/>
          </p:nvPr>
        </p:nvPicPr>
        <p:blipFill>
          <a:blip r:embed="rId3">
            <a:extLst>
              <a:ext uri="{28A0092B-C50C-407E-A947-70E740481C1C}">
                <a14:useLocalDpi xmlns:a14="http://schemas.microsoft.com/office/drawing/2010/main" val="0"/>
              </a:ext>
            </a:extLst>
          </a:blip>
          <a:srcRect l="7467" r="10364" b="1"/>
          <a:stretch>
            <a:fillRect/>
          </a:stretch>
        </p:blipFill>
        <p:spPr>
          <a:xfrm>
            <a:off x="838200" y="457200"/>
            <a:ext cx="6172200" cy="5239264"/>
          </a:xfrm>
          <a:noFill/>
        </p:spPr>
      </p:pic>
      <p:sp>
        <p:nvSpPr>
          <p:cNvPr id="11" name="Content Placeholder 10"/>
          <p:cNvSpPr>
            <a:spLocks noGrp="1"/>
          </p:cNvSpPr>
          <p:nvPr>
            <p:ph type="body" sz="half" idx="2"/>
          </p:nvPr>
        </p:nvSpPr>
        <p:spPr>
          <a:xfrm>
            <a:off x="7376513" y="2523744"/>
            <a:ext cx="3779168" cy="3172720"/>
          </a:xfrm>
        </p:spPr>
        <p:txBody>
          <a:bodyPr wrap="square" anchor="t">
            <a:normAutofit/>
          </a:bodyPr>
          <a:lstStyle/>
          <a:p>
            <a:r>
              <a:rPr lang="en-US" sz="3600" dirty="0">
                <a:latin typeface="Arial Narrow" panose="020B0606020202030204" pitchFamily="34" charset="0"/>
              </a:rPr>
              <a:t>Anyone can be a victim.</a:t>
            </a:r>
          </a:p>
          <a:p>
            <a:pPr marL="109728" indent="0">
              <a:buNone/>
            </a:pPr>
            <a:endParaRPr lang="en-US" sz="3600" dirty="0">
              <a:latin typeface="Arial Narrow" panose="020B0606020202030204" pitchFamily="34" charset="0"/>
            </a:endParaRPr>
          </a:p>
          <a:p>
            <a:r>
              <a:rPr lang="en-US" sz="3600" dirty="0">
                <a:latin typeface="Arial Narrow" panose="020B0606020202030204" pitchFamily="34" charset="0"/>
              </a:rPr>
              <a:t>Everyone is protected by laws.</a:t>
            </a:r>
            <a:r>
              <a:rPr lang="en-US" sz="3600" u="sng" dirty="0">
                <a:latin typeface="Arial Narrow" panose="020B0606020202030204" pitchFamily="34" charset="0"/>
              </a:rPr>
              <a:t> </a:t>
            </a:r>
          </a:p>
          <a:p>
            <a:endParaRPr lang="en-US" u="sng" dirty="0"/>
          </a:p>
          <a:p>
            <a:pPr marL="109728" indent="0">
              <a:buNone/>
            </a:pPr>
            <a:endParaRPr lang="en-US" dirty="0"/>
          </a:p>
          <a:p>
            <a:pPr marL="109728" indent="0">
              <a:buNone/>
            </a:pPr>
            <a:endParaRPr lang="en-US" dirty="0"/>
          </a:p>
          <a:p>
            <a:pPr marL="0" indent="0">
              <a:buNone/>
            </a:pPr>
            <a:endParaRPr lang="en-US" dirty="0"/>
          </a:p>
        </p:txBody>
      </p:sp>
    </p:spTree>
    <p:extLst>
      <p:ext uri="{BB962C8B-B14F-4D97-AF65-F5344CB8AC3E}">
        <p14:creationId xmlns:p14="http://schemas.microsoft.com/office/powerpoint/2010/main" val="421803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1886839"/>
          </a:xfrm>
        </p:spPr>
        <p:txBody>
          <a:bodyPr/>
          <a:lstStyle/>
          <a:p>
            <a:pPr marL="109728" indent="0">
              <a:buNone/>
            </a:pPr>
            <a:r>
              <a:rPr lang="en-US" sz="3200" dirty="0">
                <a:latin typeface="Arial Narrow" panose="020B0606020202030204" pitchFamily="34" charset="0"/>
              </a:rPr>
              <a:t>Discrimination is defined as an intentional or unintentional act which adversely affects employment and/or educational opportunities because of a person’s membership in a protected class or association with a member(s) of a protected class. </a:t>
            </a:r>
          </a:p>
        </p:txBody>
      </p:sp>
      <p:sp>
        <p:nvSpPr>
          <p:cNvPr id="3" name="Title 2"/>
          <p:cNvSpPr>
            <a:spLocks noGrp="1"/>
          </p:cNvSpPr>
          <p:nvPr>
            <p:ph type="title"/>
          </p:nvPr>
        </p:nvSpPr>
        <p:spPr/>
        <p:txBody>
          <a:bodyPr/>
          <a:lstStyle/>
          <a:p>
            <a:pPr algn="ctr"/>
            <a:r>
              <a:rPr lang="en-US" sz="6000" dirty="0">
                <a:solidFill>
                  <a:srgbClr val="0070C0"/>
                </a:solidFill>
                <a:latin typeface="Arial Narrow" panose="020B0606020202030204" pitchFamily="34" charset="0"/>
              </a:rPr>
              <a:t>Discrimination – Title VI</a:t>
            </a:r>
          </a:p>
        </p:txBody>
      </p:sp>
    </p:spTree>
    <p:extLst>
      <p:ext uri="{BB962C8B-B14F-4D97-AF65-F5344CB8AC3E}">
        <p14:creationId xmlns:p14="http://schemas.microsoft.com/office/powerpoint/2010/main" val="16671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8D0DA-C2EF-761C-A9E1-AEF9296DD0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A51E81-B60C-3E11-FBBB-4192CB1B403C}"/>
              </a:ext>
            </a:extLst>
          </p:cNvPr>
          <p:cNvSpPr>
            <a:spLocks noGrp="1"/>
          </p:cNvSpPr>
          <p:nvPr>
            <p:ph type="title"/>
          </p:nvPr>
        </p:nvSpPr>
        <p:spPr>
          <a:xfrm>
            <a:off x="838200" y="365125"/>
            <a:ext cx="10515600" cy="1024763"/>
          </a:xfrm>
        </p:spPr>
        <p:txBody>
          <a:bodyPr/>
          <a:lstStyle/>
          <a:p>
            <a:pPr algn="ctr"/>
            <a:r>
              <a:rPr lang="en-US" dirty="0">
                <a:solidFill>
                  <a:srgbClr val="0070C0"/>
                </a:solidFill>
                <a:latin typeface="Arial Narrow" panose="020B0606020202030204" pitchFamily="34" charset="0"/>
              </a:rPr>
              <a:t>Protected Classifications under </a:t>
            </a:r>
            <a:r>
              <a:rPr lang="en-US" sz="3600" dirty="0">
                <a:solidFill>
                  <a:srgbClr val="0070C0"/>
                </a:solidFill>
                <a:latin typeface="Arial Narrow" panose="020B0606020202030204" pitchFamily="34" charset="0"/>
              </a:rPr>
              <a:t>PAA</a:t>
            </a:r>
            <a:endParaRPr lang="en-US" dirty="0">
              <a:solidFill>
                <a:srgbClr val="0070C0"/>
              </a:solidFill>
            </a:endParaRPr>
          </a:p>
        </p:txBody>
      </p:sp>
      <p:sp>
        <p:nvSpPr>
          <p:cNvPr id="5" name="Content Placeholder 4">
            <a:extLst>
              <a:ext uri="{FF2B5EF4-FFF2-40B4-BE49-F238E27FC236}">
                <a16:creationId xmlns:a16="http://schemas.microsoft.com/office/drawing/2014/main" id="{D78175CA-36C5-2426-E1A4-24B4F6A07759}"/>
              </a:ext>
            </a:extLst>
          </p:cNvPr>
          <p:cNvSpPr>
            <a:spLocks noGrp="1"/>
          </p:cNvSpPr>
          <p:nvPr>
            <p:ph sz="half" idx="1"/>
          </p:nvPr>
        </p:nvSpPr>
        <p:spPr>
          <a:xfrm>
            <a:off x="914400" y="1389888"/>
            <a:ext cx="5181600" cy="4351338"/>
          </a:xfrm>
        </p:spPr>
        <p:txBody>
          <a:bodyPr/>
          <a:lstStyle/>
          <a:p>
            <a:pPr marL="459306" indent="-457189">
              <a:buSzPts val="1600"/>
            </a:pPr>
            <a:r>
              <a:rPr lang="en-US" dirty="0">
                <a:latin typeface="Arial Narrow" panose="020B0606020202030204" pitchFamily="34" charset="0"/>
              </a:rPr>
              <a:t>Age</a:t>
            </a:r>
          </a:p>
          <a:p>
            <a:pPr marL="459306" indent="-457189">
              <a:buSzPts val="1600"/>
            </a:pPr>
            <a:r>
              <a:rPr lang="en-US" dirty="0">
                <a:latin typeface="Arial Narrow" panose="020B0606020202030204" pitchFamily="34" charset="0"/>
              </a:rPr>
              <a:t>Color</a:t>
            </a:r>
          </a:p>
          <a:p>
            <a:pPr marL="459306" indent="-457189">
              <a:buSzPts val="1600"/>
            </a:pPr>
            <a:r>
              <a:rPr lang="en-US" dirty="0">
                <a:latin typeface="Arial Narrow" panose="020B0606020202030204" pitchFamily="34" charset="0"/>
              </a:rPr>
              <a:t>Disability </a:t>
            </a:r>
            <a:r>
              <a:rPr lang="en-US" i="1" dirty="0">
                <a:latin typeface="Arial Narrow" panose="020B0606020202030204" pitchFamily="34" charset="0"/>
              </a:rPr>
              <a:t>(mental &amp; physical)</a:t>
            </a:r>
          </a:p>
          <a:p>
            <a:pPr marL="459306" indent="-457189">
              <a:buSzPts val="1600"/>
            </a:pPr>
            <a:r>
              <a:rPr lang="en-US" dirty="0">
                <a:latin typeface="Arial Narrow" panose="020B0606020202030204" pitchFamily="34" charset="0"/>
              </a:rPr>
              <a:t>Ethnicity</a:t>
            </a:r>
          </a:p>
          <a:p>
            <a:pPr marL="459306" indent="-457189">
              <a:buSzPts val="1600"/>
            </a:pPr>
            <a:r>
              <a:rPr lang="en-US" dirty="0">
                <a:latin typeface="Arial Narrow" panose="020B0606020202030204" pitchFamily="34" charset="0"/>
              </a:rPr>
              <a:t>Gender/Gender Identity</a:t>
            </a: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Sexual Orientation</a:t>
            </a:r>
            <a:endParaRPr lang="en-US" kern="0" dirty="0">
              <a:solidFill>
                <a:srgbClr val="000000"/>
              </a:solidFill>
              <a:latin typeface="Arial Narrow" panose="020B0606020202030204" pitchFamily="34" charset="0"/>
              <a:cs typeface="Arial"/>
              <a:sym typeface="Arial"/>
            </a:endParaRP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Sex </a:t>
            </a:r>
            <a:r>
              <a:rPr lang="en-US" i="1" kern="0" dirty="0">
                <a:solidFill>
                  <a:srgbClr val="000000"/>
                </a:solidFill>
                <a:latin typeface="Arial Narrow" panose="020B0606020202030204" pitchFamily="34" charset="0"/>
                <a:ea typeface="Calibri"/>
                <a:cs typeface="Calibri"/>
                <a:sym typeface="Calibri"/>
              </a:rPr>
              <a:t>(pregnancy and sexual harassment or misconduct)</a:t>
            </a:r>
          </a:p>
          <a:p>
            <a:pPr marL="459306" indent="-457189">
              <a:buSzPts val="1600"/>
            </a:pPr>
            <a:endParaRPr lang="en-US" dirty="0">
              <a:solidFill>
                <a:srgbClr val="000000"/>
              </a:solidFill>
              <a:latin typeface="Arial Narrow" panose="020B0606020202030204" pitchFamily="34" charset="0"/>
            </a:endParaRPr>
          </a:p>
          <a:p>
            <a:endParaRPr lang="en-US" dirty="0"/>
          </a:p>
        </p:txBody>
      </p:sp>
      <p:sp>
        <p:nvSpPr>
          <p:cNvPr id="2" name="Content Placeholder 1">
            <a:extLst>
              <a:ext uri="{FF2B5EF4-FFF2-40B4-BE49-F238E27FC236}">
                <a16:creationId xmlns:a16="http://schemas.microsoft.com/office/drawing/2014/main" id="{9C2264EA-EA46-9889-286A-6DA292D84711}"/>
              </a:ext>
            </a:extLst>
          </p:cNvPr>
          <p:cNvSpPr>
            <a:spLocks noGrp="1"/>
          </p:cNvSpPr>
          <p:nvPr>
            <p:ph sz="half" idx="2"/>
          </p:nvPr>
        </p:nvSpPr>
        <p:spPr>
          <a:xfrm>
            <a:off x="6172200" y="1389888"/>
            <a:ext cx="5181600" cy="4351338"/>
          </a:xfrm>
        </p:spPr>
        <p:txBody>
          <a:bodyPr/>
          <a:lstStyle/>
          <a:p>
            <a:pPr marL="459306" indent="-457189">
              <a:buSzPts val="1600"/>
            </a:pPr>
            <a:r>
              <a:rPr lang="en-US" dirty="0">
                <a:latin typeface="Arial Narrow" panose="020B0606020202030204" pitchFamily="34" charset="0"/>
              </a:rPr>
              <a:t>Genetic Information</a:t>
            </a:r>
          </a:p>
          <a:p>
            <a:pPr marL="459306" indent="-457189">
              <a:buSzPts val="1600"/>
            </a:pPr>
            <a:r>
              <a:rPr lang="en-US" dirty="0">
                <a:latin typeface="Arial Narrow" panose="020B0606020202030204" pitchFamily="34" charset="0"/>
              </a:rPr>
              <a:t>Marital Status</a:t>
            </a:r>
          </a:p>
          <a:p>
            <a:pPr marL="459306" indent="-457189">
              <a:buSzPts val="1600"/>
            </a:pPr>
            <a:r>
              <a:rPr lang="en-US" dirty="0">
                <a:solidFill>
                  <a:srgbClr val="000000"/>
                </a:solidFill>
                <a:latin typeface="Arial Narrow" panose="020B0606020202030204" pitchFamily="34" charset="0"/>
              </a:rPr>
              <a:t>National Origin</a:t>
            </a: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Natural &amp; Protective Hairstyles</a:t>
            </a:r>
            <a:endParaRPr lang="en-US" kern="0" dirty="0">
              <a:solidFill>
                <a:srgbClr val="000000"/>
              </a:solidFill>
              <a:latin typeface="Arial Narrow" panose="020B0606020202030204" pitchFamily="34" charset="0"/>
              <a:cs typeface="Arial"/>
              <a:sym typeface="Arial"/>
            </a:endParaRP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Race</a:t>
            </a: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Veteran Status</a:t>
            </a: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Religion</a:t>
            </a:r>
            <a:endParaRPr lang="en-US" kern="0" dirty="0">
              <a:solidFill>
                <a:srgbClr val="000000"/>
              </a:solidFill>
              <a:latin typeface="Arial Narrow" panose="020B0606020202030204" pitchFamily="34" charset="0"/>
              <a:cs typeface="Arial"/>
              <a:sym typeface="Arial"/>
            </a:endParaRPr>
          </a:p>
          <a:p>
            <a:pPr marL="459306" indent="-457189" defTabSz="1219170">
              <a:spcBef>
                <a:spcPts val="1200"/>
              </a:spcBef>
              <a:buClr>
                <a:srgbClr val="F07F09"/>
              </a:buClr>
              <a:buSzPts val="1600"/>
            </a:pPr>
            <a:endParaRPr lang="en-US" kern="0" dirty="0">
              <a:solidFill>
                <a:srgbClr val="000000"/>
              </a:solidFill>
              <a:latin typeface="Arial Narrow" panose="020B0606020202030204" pitchFamily="34" charset="0"/>
              <a:ea typeface="Calibri"/>
              <a:cs typeface="Calibri"/>
              <a:sym typeface="Calibri"/>
            </a:endParaRPr>
          </a:p>
          <a:p>
            <a:endParaRPr lang="en-US" dirty="0"/>
          </a:p>
        </p:txBody>
      </p:sp>
    </p:spTree>
    <p:extLst>
      <p:ext uri="{BB962C8B-B14F-4D97-AF65-F5344CB8AC3E}">
        <p14:creationId xmlns:p14="http://schemas.microsoft.com/office/powerpoint/2010/main" val="233303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87297"/>
            <a:ext cx="10515600" cy="4351338"/>
          </a:xfrm>
        </p:spPr>
        <p:txBody>
          <a:bodyPr>
            <a:normAutofit fontScale="85000" lnSpcReduction="10000"/>
          </a:bodyPr>
          <a:lstStyle/>
          <a:p>
            <a:r>
              <a:rPr lang="en-US" dirty="0">
                <a:latin typeface="Arial Narrow" panose="020B0606020202030204" pitchFamily="34" charset="0"/>
              </a:rPr>
              <a:t>Not hiring/promoting person because they are “too old”</a:t>
            </a:r>
          </a:p>
          <a:p>
            <a:pPr marL="109728" indent="0">
              <a:buNone/>
            </a:pPr>
            <a:endParaRPr lang="en-US" dirty="0">
              <a:latin typeface="Arial Narrow" panose="020B0606020202030204" pitchFamily="34" charset="0"/>
            </a:endParaRPr>
          </a:p>
          <a:p>
            <a:r>
              <a:rPr lang="en-US" dirty="0">
                <a:latin typeface="Arial Narrow" panose="020B0606020202030204" pitchFamily="34" charset="0"/>
              </a:rPr>
              <a:t>Not promoting person because they have requested accommodations for their disability</a:t>
            </a:r>
          </a:p>
          <a:p>
            <a:pPr marL="109728" indent="0">
              <a:buNone/>
            </a:pPr>
            <a:endParaRPr lang="en-US" dirty="0">
              <a:latin typeface="Arial Narrow" panose="020B0606020202030204" pitchFamily="34" charset="0"/>
            </a:endParaRPr>
          </a:p>
          <a:p>
            <a:r>
              <a:rPr lang="en-US" dirty="0">
                <a:latin typeface="Arial Narrow" panose="020B0606020202030204" pitchFamily="34" charset="0"/>
              </a:rPr>
              <a:t>Excluding student from project because “doesn’t fit in” (because of protected category)</a:t>
            </a:r>
          </a:p>
          <a:p>
            <a:pPr marL="109728" indent="0">
              <a:buNone/>
            </a:pPr>
            <a:endParaRPr lang="en-US" dirty="0">
              <a:latin typeface="Arial Narrow" panose="020B0606020202030204" pitchFamily="34" charset="0"/>
            </a:endParaRPr>
          </a:p>
          <a:p>
            <a:r>
              <a:rPr lang="en-US" dirty="0">
                <a:latin typeface="Arial Narrow" panose="020B0606020202030204" pitchFamily="34" charset="0"/>
              </a:rPr>
              <a:t>Advising students of similar interests and backgrounds differently because of their gender or gender identity</a:t>
            </a:r>
          </a:p>
          <a:p>
            <a:pPr marL="109728" indent="0">
              <a:buNone/>
            </a:pPr>
            <a:endParaRPr lang="en-US" dirty="0">
              <a:latin typeface="Arial Narrow" panose="020B0606020202030204" pitchFamily="34" charset="0"/>
            </a:endParaRPr>
          </a:p>
          <a:p>
            <a:r>
              <a:rPr lang="en-US" dirty="0">
                <a:latin typeface="Arial Narrow" panose="020B0606020202030204" pitchFamily="34" charset="0"/>
              </a:rPr>
              <a:t>Diverting a discussion of a student or employee’s work toward a discussion of their physical attributes or appearance</a:t>
            </a:r>
          </a:p>
          <a:p>
            <a:pPr marL="109728" indent="0">
              <a:buNone/>
            </a:pPr>
            <a:endParaRPr lang="en-US" dirty="0"/>
          </a:p>
          <a:p>
            <a:endParaRPr lang="en-US" dirty="0"/>
          </a:p>
        </p:txBody>
      </p:sp>
      <p:sp>
        <p:nvSpPr>
          <p:cNvPr id="4" name="Title 3"/>
          <p:cNvSpPr>
            <a:spLocks noGrp="1"/>
          </p:cNvSpPr>
          <p:nvPr>
            <p:ph type="title"/>
          </p:nvPr>
        </p:nvSpPr>
        <p:spPr/>
        <p:txBody>
          <a:bodyPr/>
          <a:lstStyle/>
          <a:p>
            <a:pPr algn="ctr"/>
            <a:r>
              <a:rPr lang="en-US" sz="5400" dirty="0">
                <a:solidFill>
                  <a:srgbClr val="0070C0"/>
                </a:solidFill>
                <a:latin typeface="Arial Narrow" panose="020B0606020202030204" pitchFamily="34" charset="0"/>
              </a:rPr>
              <a:t>Examples of discrimination</a:t>
            </a:r>
          </a:p>
        </p:txBody>
      </p:sp>
    </p:spTree>
    <p:extLst>
      <p:ext uri="{BB962C8B-B14F-4D97-AF65-F5344CB8AC3E}">
        <p14:creationId xmlns:p14="http://schemas.microsoft.com/office/powerpoint/2010/main" val="310169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02A0-D653-33E2-F5BE-52C28A8AA3C7}"/>
              </a:ext>
            </a:extLst>
          </p:cNvPr>
          <p:cNvSpPr>
            <a:spLocks noGrp="1"/>
          </p:cNvSpPr>
          <p:nvPr>
            <p:ph type="title"/>
          </p:nvPr>
        </p:nvSpPr>
        <p:spPr>
          <a:xfrm>
            <a:off x="246888" y="365125"/>
            <a:ext cx="11686032" cy="1325563"/>
          </a:xfrm>
        </p:spPr>
        <p:txBody>
          <a:bodyPr/>
          <a:lstStyle/>
          <a:p>
            <a:pPr algn="ctr"/>
            <a:r>
              <a:rPr lang="en-US" dirty="0">
                <a:solidFill>
                  <a:srgbClr val="0070C0"/>
                </a:solidFill>
                <a:latin typeface="Arial Narrow" panose="020B0606020202030204" pitchFamily="34" charset="0"/>
              </a:rPr>
              <a:t>Possible BCC Title VI and Discrimination Examples</a:t>
            </a:r>
            <a:endParaRPr lang="en-US" dirty="0"/>
          </a:p>
        </p:txBody>
      </p:sp>
      <p:sp>
        <p:nvSpPr>
          <p:cNvPr id="3" name="Content Placeholder 2">
            <a:extLst>
              <a:ext uri="{FF2B5EF4-FFF2-40B4-BE49-F238E27FC236}">
                <a16:creationId xmlns:a16="http://schemas.microsoft.com/office/drawing/2014/main" id="{A1CC92FA-3258-1B33-C6D5-AED7A62422A3}"/>
              </a:ext>
            </a:extLst>
          </p:cNvPr>
          <p:cNvSpPr>
            <a:spLocks noGrp="1"/>
          </p:cNvSpPr>
          <p:nvPr>
            <p:ph idx="1"/>
          </p:nvPr>
        </p:nvSpPr>
        <p:spPr/>
        <p:txBody>
          <a:bodyPr/>
          <a:lstStyle/>
          <a:p>
            <a:r>
              <a:rPr lang="en-US" sz="2400" dirty="0">
                <a:latin typeface="Arial Narrow" panose="020B0606020202030204" pitchFamily="34" charset="0"/>
              </a:rPr>
              <a:t>A College program discourages applicants who are not “native English speakers,” even though the job does not require advanced English proficiency.</a:t>
            </a:r>
          </a:p>
          <a:p>
            <a:r>
              <a:rPr lang="en-US" sz="2400" dirty="0">
                <a:latin typeface="Arial Narrow" panose="020B0606020202030204" pitchFamily="34" charset="0"/>
              </a:rPr>
              <a:t>A flyer for a certificate program is only distributed in English, even though data shows a significant Spanish-speaking population in the community.</a:t>
            </a:r>
          </a:p>
          <a:p>
            <a:r>
              <a:rPr lang="en-US" sz="2400" dirty="0">
                <a:latin typeface="Arial Narrow" panose="020B0606020202030204" pitchFamily="34" charset="0"/>
              </a:rPr>
              <a:t>Survey data shows students of color are consistently redirected away from certain programs. Leadership dismisses the trend as “just perception.”</a:t>
            </a:r>
          </a:p>
          <a:p>
            <a:r>
              <a:rPr lang="en-US" sz="2400" dirty="0">
                <a:latin typeface="Arial Narrow" panose="020B0606020202030204" pitchFamily="34" charset="0"/>
              </a:rPr>
              <a:t>A supervisor discourages promoting an employee because donors “might respond better to someone else.”</a:t>
            </a:r>
          </a:p>
          <a:p>
            <a:r>
              <a:rPr lang="en-US" sz="2400" dirty="0">
                <a:latin typeface="Arial Narrow" panose="020B0606020202030204" pitchFamily="34" charset="0"/>
              </a:rPr>
              <a:t>An online course includes video lectures with no captions, making it difficult for non-native English speakers to follow.</a:t>
            </a:r>
          </a:p>
        </p:txBody>
      </p:sp>
    </p:spTree>
    <p:extLst>
      <p:ext uri="{BB962C8B-B14F-4D97-AF65-F5344CB8AC3E}">
        <p14:creationId xmlns:p14="http://schemas.microsoft.com/office/powerpoint/2010/main" val="23225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B6B6-E87B-9069-39E8-6219444FE9D9}"/>
              </a:ext>
            </a:extLst>
          </p:cNvPr>
          <p:cNvSpPr>
            <a:spLocks noGrp="1"/>
          </p:cNvSpPr>
          <p:nvPr>
            <p:ph type="title"/>
          </p:nvPr>
        </p:nvSpPr>
        <p:spPr>
          <a:xfrm>
            <a:off x="393192" y="365125"/>
            <a:ext cx="11594592" cy="1325563"/>
          </a:xfrm>
        </p:spPr>
        <p:txBody>
          <a:bodyPr/>
          <a:lstStyle/>
          <a:p>
            <a:pPr algn="ctr"/>
            <a:r>
              <a:rPr lang="en-US" dirty="0">
                <a:solidFill>
                  <a:srgbClr val="0070C0"/>
                </a:solidFill>
                <a:latin typeface="Arial Narrow" panose="020B0606020202030204" pitchFamily="34" charset="0"/>
              </a:rPr>
              <a:t>When Does Social Media Become a Title VI Issue?</a:t>
            </a:r>
          </a:p>
        </p:txBody>
      </p:sp>
      <p:sp>
        <p:nvSpPr>
          <p:cNvPr id="3" name="Content Placeholder 2">
            <a:extLst>
              <a:ext uri="{FF2B5EF4-FFF2-40B4-BE49-F238E27FC236}">
                <a16:creationId xmlns:a16="http://schemas.microsoft.com/office/drawing/2014/main" id="{F546FBA0-2268-5F64-042B-B3006518D96D}"/>
              </a:ext>
            </a:extLst>
          </p:cNvPr>
          <p:cNvSpPr>
            <a:spLocks noGrp="1"/>
          </p:cNvSpPr>
          <p:nvPr>
            <p:ph sz="half" idx="1"/>
          </p:nvPr>
        </p:nvSpPr>
        <p:spPr>
          <a:xfrm>
            <a:off x="838201" y="1690688"/>
            <a:ext cx="5181600" cy="4351338"/>
          </a:xfrm>
        </p:spPr>
        <p:txBody>
          <a:bodyPr/>
          <a:lstStyle/>
          <a:p>
            <a:r>
              <a:rPr lang="en-US" dirty="0">
                <a:latin typeface="Arial Narrow" panose="020B0606020202030204" pitchFamily="34" charset="0"/>
              </a:rPr>
              <a:t>A staff member who manages program outreach posts on their public Facebook page:</a:t>
            </a:r>
            <a:br>
              <a:rPr lang="en-US" dirty="0">
                <a:latin typeface="Arial Narrow" panose="020B0606020202030204" pitchFamily="34" charset="0"/>
              </a:rPr>
            </a:br>
            <a:r>
              <a:rPr lang="en-US" dirty="0">
                <a:latin typeface="Arial Narrow" panose="020B0606020202030204" pitchFamily="34" charset="0"/>
              </a:rPr>
              <a:t>“Some of these applicants don’t even speak proper English… how are they supposed to succeed here?”</a:t>
            </a:r>
            <a:br>
              <a:rPr lang="en-US" dirty="0">
                <a:latin typeface="Arial Narrow" panose="020B0606020202030204" pitchFamily="34" charset="0"/>
              </a:rPr>
            </a:br>
            <a:endParaRPr lang="en-US" dirty="0">
              <a:latin typeface="Arial Narrow" panose="020B0606020202030204" pitchFamily="34" charset="0"/>
            </a:endParaRPr>
          </a:p>
          <a:p>
            <a:pPr marL="0" indent="0">
              <a:buNone/>
            </a:pPr>
            <a:r>
              <a:rPr lang="en-US" dirty="0">
                <a:latin typeface="Arial Narrow" panose="020B0606020202030204" pitchFamily="34" charset="0"/>
              </a:rPr>
              <a:t>Several prospective students from ESL backgrounds follow the page and see the post.</a:t>
            </a:r>
          </a:p>
        </p:txBody>
      </p:sp>
      <p:sp>
        <p:nvSpPr>
          <p:cNvPr id="4" name="Content Placeholder 3">
            <a:extLst>
              <a:ext uri="{FF2B5EF4-FFF2-40B4-BE49-F238E27FC236}">
                <a16:creationId xmlns:a16="http://schemas.microsoft.com/office/drawing/2014/main" id="{4000D3A0-9608-B743-DD1C-275144D0936E}"/>
              </a:ext>
            </a:extLst>
          </p:cNvPr>
          <p:cNvSpPr>
            <a:spLocks noGrp="1"/>
          </p:cNvSpPr>
          <p:nvPr>
            <p:ph sz="half" idx="2"/>
          </p:nvPr>
        </p:nvSpPr>
        <p:spPr>
          <a:xfrm>
            <a:off x="6172201" y="1690688"/>
            <a:ext cx="5181600" cy="4351338"/>
          </a:xfrm>
        </p:spPr>
        <p:txBody>
          <a:bodyPr/>
          <a:lstStyle/>
          <a:p>
            <a:pPr marL="0" indent="0">
              <a:buNone/>
            </a:pPr>
            <a:r>
              <a:rPr lang="en-US" dirty="0">
                <a:latin typeface="Arial Narrow" panose="020B0606020202030204" pitchFamily="34" charset="0"/>
              </a:rPr>
              <a:t>It becomes a policy issue when it:</a:t>
            </a:r>
          </a:p>
          <a:p>
            <a:r>
              <a:rPr lang="en-US" dirty="0">
                <a:latin typeface="Arial Narrow" panose="020B0606020202030204" pitchFamily="34" charset="0"/>
              </a:rPr>
              <a:t>Affects </a:t>
            </a:r>
            <a:r>
              <a:rPr lang="en-US" b="1" dirty="0">
                <a:latin typeface="Arial Narrow" panose="020B0606020202030204" pitchFamily="34" charset="0"/>
              </a:rPr>
              <a:t>access to programs</a:t>
            </a:r>
            <a:endParaRPr lang="en-US" dirty="0">
              <a:latin typeface="Arial Narrow" panose="020B0606020202030204" pitchFamily="34" charset="0"/>
            </a:endParaRPr>
          </a:p>
          <a:p>
            <a:r>
              <a:rPr lang="en-US" dirty="0">
                <a:latin typeface="Arial Narrow" panose="020B0606020202030204" pitchFamily="34" charset="0"/>
              </a:rPr>
              <a:t>Impacts </a:t>
            </a:r>
            <a:r>
              <a:rPr lang="en-US" b="1" dirty="0">
                <a:latin typeface="Arial Narrow" panose="020B0606020202030204" pitchFamily="34" charset="0"/>
              </a:rPr>
              <a:t>participation or experience</a:t>
            </a:r>
            <a:endParaRPr lang="en-US" dirty="0">
              <a:latin typeface="Arial Narrow" panose="020B0606020202030204" pitchFamily="34" charset="0"/>
            </a:endParaRPr>
          </a:p>
          <a:p>
            <a:r>
              <a:rPr lang="en-US" dirty="0">
                <a:latin typeface="Arial Narrow" panose="020B0606020202030204" pitchFamily="34" charset="0"/>
              </a:rPr>
              <a:t>Creates a </a:t>
            </a:r>
            <a:r>
              <a:rPr lang="en-US" b="1" dirty="0">
                <a:latin typeface="Arial Narrow" panose="020B0606020202030204" pitchFamily="34" charset="0"/>
              </a:rPr>
              <a:t>hostile environment</a:t>
            </a:r>
            <a:endParaRPr lang="en-US" dirty="0">
              <a:latin typeface="Arial Narrow" panose="020B0606020202030204" pitchFamily="34" charset="0"/>
            </a:endParaRPr>
          </a:p>
          <a:p>
            <a:r>
              <a:rPr lang="en-US" dirty="0">
                <a:latin typeface="Arial Narrow" panose="020B0606020202030204" pitchFamily="34" charset="0"/>
              </a:rPr>
              <a:t>Undermines </a:t>
            </a:r>
            <a:r>
              <a:rPr lang="en-US" b="1" dirty="0">
                <a:latin typeface="Arial Narrow" panose="020B0606020202030204" pitchFamily="34" charset="0"/>
              </a:rPr>
              <a:t>trust in fair treatment</a:t>
            </a:r>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67139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half" idx="2"/>
          </p:nvPr>
        </p:nvSpPr>
        <p:spPr>
          <a:xfrm>
            <a:off x="838200" y="1298448"/>
            <a:ext cx="10628376" cy="4724399"/>
          </a:xfrm>
        </p:spPr>
        <p:txBody>
          <a:bodyPr>
            <a:normAutofit fontScale="92500" lnSpcReduction="20000"/>
          </a:bodyPr>
          <a:lstStyle/>
          <a:p>
            <a:r>
              <a:rPr lang="en-US" b="0" dirty="0">
                <a:latin typeface="Arial Narrow" panose="020B0606020202030204" pitchFamily="34" charset="0"/>
              </a:rPr>
              <a:t>Retaliation is taking adverse employment or educational action against a person who files a complaint or charges under these procedures</a:t>
            </a:r>
          </a:p>
          <a:p>
            <a:pPr marL="109728" indent="0">
              <a:buNone/>
            </a:pPr>
            <a:endParaRPr lang="en-US" b="0" dirty="0">
              <a:latin typeface="Arial Narrow" panose="020B0606020202030204" pitchFamily="34" charset="0"/>
            </a:endParaRPr>
          </a:p>
          <a:p>
            <a:r>
              <a:rPr lang="en-US" b="0" dirty="0">
                <a:latin typeface="Arial Narrow" panose="020B0606020202030204" pitchFamily="34" charset="0"/>
              </a:rPr>
              <a:t>Retaliation is Discrimination &amp; Harassment</a:t>
            </a:r>
          </a:p>
          <a:p>
            <a:pPr marL="109728" indent="0">
              <a:buNone/>
            </a:pPr>
            <a:endParaRPr lang="en-US" b="0" dirty="0">
              <a:latin typeface="Arial Narrow" panose="020B0606020202030204" pitchFamily="34" charset="0"/>
            </a:endParaRPr>
          </a:p>
          <a:p>
            <a:r>
              <a:rPr lang="en-US" b="0" dirty="0">
                <a:latin typeface="Arial Narrow" panose="020B0606020202030204" pitchFamily="34" charset="0"/>
              </a:rPr>
              <a:t>There is zero tolerance and no room on this campus for any form of retaliation toward anyone</a:t>
            </a:r>
          </a:p>
          <a:p>
            <a:pPr marL="109728" indent="0">
              <a:buNone/>
            </a:pPr>
            <a:endParaRPr lang="en-US" b="0" dirty="0">
              <a:latin typeface="Arial Narrow" panose="020B0606020202030204" pitchFamily="34" charset="0"/>
            </a:endParaRPr>
          </a:p>
          <a:p>
            <a:r>
              <a:rPr lang="en-US" b="0" dirty="0">
                <a:latin typeface="Arial Narrow" panose="020B0606020202030204" pitchFamily="34" charset="0"/>
              </a:rPr>
              <a:t>Same complaint procedures apply under the Policy</a:t>
            </a:r>
          </a:p>
          <a:p>
            <a:endParaRPr lang="en-US" b="0" dirty="0">
              <a:latin typeface="Arial Narrow" panose="020B0606020202030204" pitchFamily="34" charset="0"/>
            </a:endParaRPr>
          </a:p>
          <a:p>
            <a:r>
              <a:rPr lang="en-US" dirty="0">
                <a:latin typeface="Arial Narrow" panose="020B0606020202030204" pitchFamily="34" charset="0"/>
              </a:rPr>
              <a:t>Even if investigation of complaint reveals no discrimination, retaliation is still prohibited if complaint was made in good faith</a:t>
            </a:r>
          </a:p>
          <a:p>
            <a:endParaRPr lang="en-US" b="0" dirty="0"/>
          </a:p>
          <a:p>
            <a:endParaRPr lang="en-US" dirty="0"/>
          </a:p>
        </p:txBody>
      </p:sp>
      <p:sp>
        <p:nvSpPr>
          <p:cNvPr id="3" name="Title 2"/>
          <p:cNvSpPr>
            <a:spLocks noGrp="1"/>
          </p:cNvSpPr>
          <p:nvPr>
            <p:ph type="title"/>
          </p:nvPr>
        </p:nvSpPr>
        <p:spPr>
          <a:xfrm>
            <a:off x="838200" y="365125"/>
            <a:ext cx="10515600" cy="933323"/>
          </a:xfrm>
        </p:spPr>
        <p:txBody>
          <a:bodyPr/>
          <a:lstStyle/>
          <a:p>
            <a:pPr algn="ctr"/>
            <a:r>
              <a:rPr lang="en-US" sz="6000" dirty="0">
                <a:solidFill>
                  <a:srgbClr val="0070C0"/>
                </a:solidFill>
                <a:latin typeface="Arial Narrow" panose="020B0606020202030204" pitchFamily="34" charset="0"/>
              </a:rPr>
              <a:t>Retaliation</a:t>
            </a:r>
          </a:p>
        </p:txBody>
      </p:sp>
    </p:spTree>
    <p:extLst>
      <p:ext uri="{BB962C8B-B14F-4D97-AF65-F5344CB8AC3E}">
        <p14:creationId xmlns:p14="http://schemas.microsoft.com/office/powerpoint/2010/main" val="1299931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09135" y="182880"/>
            <a:ext cx="10173730" cy="1814865"/>
          </a:xfrm>
        </p:spPr>
        <p:txBody>
          <a:bodyPr>
            <a:noAutofit/>
          </a:bodyPr>
          <a:lstStyle/>
          <a:p>
            <a:pPr algn="ctr"/>
            <a:r>
              <a:rPr lang="en-US" sz="6600" dirty="0">
                <a:solidFill>
                  <a:srgbClr val="0070C0"/>
                </a:solidFill>
                <a:latin typeface="Arial Narrow" panose="020B0606020202030204" pitchFamily="34" charset="0"/>
              </a:rPr>
              <a:t>What does this all mean for you?</a:t>
            </a:r>
          </a:p>
        </p:txBody>
      </p:sp>
    </p:spTree>
    <p:extLst>
      <p:ext uri="{BB962C8B-B14F-4D97-AF65-F5344CB8AC3E}">
        <p14:creationId xmlns:p14="http://schemas.microsoft.com/office/powerpoint/2010/main" val="1569992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CC49-7A9A-40F6-9803-DDAD555B68EC}"/>
              </a:ext>
            </a:extLst>
          </p:cNvPr>
          <p:cNvSpPr>
            <a:spLocks noGrp="1"/>
          </p:cNvSpPr>
          <p:nvPr>
            <p:ph type="title"/>
          </p:nvPr>
        </p:nvSpPr>
        <p:spPr/>
        <p:txBody>
          <a:bodyPr/>
          <a:lstStyle/>
          <a:p>
            <a:pPr algn="ctr"/>
            <a:r>
              <a:rPr lang="en-US" sz="4800" dirty="0">
                <a:solidFill>
                  <a:srgbClr val="0070C0"/>
                </a:solidFill>
                <a:latin typeface="Arial Narrow" panose="020B0606020202030204" pitchFamily="34" charset="0"/>
              </a:rPr>
              <a:t>Who can initiate a Report?  </a:t>
            </a:r>
          </a:p>
        </p:txBody>
      </p:sp>
      <p:sp>
        <p:nvSpPr>
          <p:cNvPr id="3" name="Content Placeholder 2">
            <a:extLst>
              <a:ext uri="{FF2B5EF4-FFF2-40B4-BE49-F238E27FC236}">
                <a16:creationId xmlns:a16="http://schemas.microsoft.com/office/drawing/2014/main" id="{0F3CE978-3E35-441B-B564-85CEA13D5283}"/>
              </a:ext>
            </a:extLst>
          </p:cNvPr>
          <p:cNvSpPr>
            <a:spLocks noGrp="1"/>
          </p:cNvSpPr>
          <p:nvPr>
            <p:ph idx="1"/>
          </p:nvPr>
        </p:nvSpPr>
        <p:spPr>
          <a:xfrm>
            <a:off x="643467" y="1599248"/>
            <a:ext cx="10710333" cy="4486275"/>
          </a:xfrm>
        </p:spPr>
        <p:txBody>
          <a:bodyPr/>
          <a:lstStyle/>
          <a:p>
            <a:r>
              <a:rPr lang="en-US" dirty="0">
                <a:latin typeface="Arial Narrow" panose="020B0606020202030204" pitchFamily="34" charset="0"/>
              </a:rPr>
              <a:t>Any current or former student or employee</a:t>
            </a:r>
          </a:p>
          <a:p>
            <a:r>
              <a:rPr lang="en-US" dirty="0">
                <a:latin typeface="Arial Narrow" panose="020B0606020202030204" pitchFamily="34" charset="0"/>
              </a:rPr>
              <a:t>Any current or former applicant for admission or employment</a:t>
            </a:r>
          </a:p>
          <a:p>
            <a:r>
              <a:rPr lang="en-US" dirty="0">
                <a:latin typeface="Arial Narrow" panose="020B0606020202030204" pitchFamily="34" charset="0"/>
              </a:rPr>
              <a:t>A person other than a student or employee if they are participating in or attempting to participate in the College’s education program or activity</a:t>
            </a:r>
          </a:p>
          <a:p>
            <a:r>
              <a:rPr lang="en-US" dirty="0">
                <a:latin typeface="Arial Narrow" panose="020B0606020202030204" pitchFamily="34" charset="0"/>
              </a:rPr>
              <a:t>A parent/legal guardian with the legal right to act on the Complainant’s behalf </a:t>
            </a:r>
          </a:p>
          <a:p>
            <a:endParaRPr lang="en-US" dirty="0">
              <a:latin typeface="Arial Narrow" panose="020B0606020202030204" pitchFamily="34" charset="0"/>
            </a:endParaRPr>
          </a:p>
          <a:p>
            <a:r>
              <a:rPr lang="en-US" b="1" u="sng" dirty="0">
                <a:latin typeface="Arial Narrow" panose="020B0606020202030204" pitchFamily="34" charset="0"/>
              </a:rPr>
              <a:t>REMINDER</a:t>
            </a:r>
            <a:r>
              <a:rPr lang="en-US" b="1" dirty="0">
                <a:latin typeface="Arial Narrow" panose="020B0606020202030204" pitchFamily="34" charset="0"/>
              </a:rPr>
              <a:t>:  </a:t>
            </a:r>
            <a:r>
              <a:rPr lang="en-US" dirty="0">
                <a:latin typeface="Arial Narrow" panose="020B0606020202030204" pitchFamily="34" charset="0"/>
              </a:rPr>
              <a:t>Complaints can be filled at anytime; there are no time limits on complaints</a:t>
            </a:r>
          </a:p>
          <a:p>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103876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70C0"/>
                </a:solidFill>
                <a:latin typeface="Arial Narrow" panose="020B0606020202030204" pitchFamily="34" charset="0"/>
              </a:rPr>
              <a:t>What am I responsible for?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968" y="1690688"/>
            <a:ext cx="3264408" cy="4161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19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5F057-0FA3-76FF-17A1-3D98615B7D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A0F3E7-8134-BE20-C1F3-9D22C5587F2E}"/>
              </a:ext>
            </a:extLst>
          </p:cNvPr>
          <p:cNvSpPr>
            <a:spLocks noGrp="1"/>
          </p:cNvSpPr>
          <p:nvPr>
            <p:ph type="title"/>
          </p:nvPr>
        </p:nvSpPr>
        <p:spPr>
          <a:xfrm>
            <a:off x="7132321" y="457200"/>
            <a:ext cx="4901184" cy="521208"/>
          </a:xfrm>
        </p:spPr>
        <p:txBody>
          <a:bodyPr/>
          <a:lstStyle/>
          <a:p>
            <a:pPr algn="ctr"/>
            <a:r>
              <a:rPr lang="en-US" dirty="0">
                <a:solidFill>
                  <a:srgbClr val="0070C0"/>
                </a:solidFill>
                <a:latin typeface="Arial Narrow" panose="020B0606020202030204" pitchFamily="34" charset="0"/>
              </a:rPr>
              <a:t>OVERVIEW</a:t>
            </a:r>
            <a:endParaRPr lang="en-US" dirty="0">
              <a:solidFill>
                <a:srgbClr val="0070C0"/>
              </a:solidFill>
            </a:endParaRPr>
          </a:p>
        </p:txBody>
      </p:sp>
      <p:pic>
        <p:nvPicPr>
          <p:cNvPr id="6" name="Picture Placeholder 5">
            <a:extLst>
              <a:ext uri="{FF2B5EF4-FFF2-40B4-BE49-F238E27FC236}">
                <a16:creationId xmlns:a16="http://schemas.microsoft.com/office/drawing/2014/main" id="{DF16CC09-FB92-F879-39BC-42D5E0FAE6D6}"/>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708" b="21708"/>
          <a:stretch>
            <a:fillRect/>
          </a:stretch>
        </p:blipFill>
        <p:spPr/>
      </p:pic>
      <p:sp>
        <p:nvSpPr>
          <p:cNvPr id="5" name="Content Placeholder 4">
            <a:extLst>
              <a:ext uri="{FF2B5EF4-FFF2-40B4-BE49-F238E27FC236}">
                <a16:creationId xmlns:a16="http://schemas.microsoft.com/office/drawing/2014/main" id="{EE673014-A171-E7AE-5313-07C3E6212920}"/>
              </a:ext>
            </a:extLst>
          </p:cNvPr>
          <p:cNvSpPr>
            <a:spLocks noGrp="1"/>
          </p:cNvSpPr>
          <p:nvPr>
            <p:ph type="body" sz="half" idx="2"/>
          </p:nvPr>
        </p:nvSpPr>
        <p:spPr>
          <a:xfrm>
            <a:off x="7132320" y="978408"/>
            <a:ext cx="4901184" cy="4837176"/>
          </a:xfrm>
        </p:spPr>
        <p:txBody>
          <a:bodyPr/>
          <a:lstStyle/>
          <a:p>
            <a:pPr marL="109728" indent="0">
              <a:buNone/>
            </a:pPr>
            <a:r>
              <a:rPr lang="en-US" sz="2800" dirty="0">
                <a:latin typeface="Arial Narrow" panose="020B0606020202030204" pitchFamily="34" charset="0"/>
              </a:rPr>
              <a:t>This session aims to provide you with the following:</a:t>
            </a:r>
          </a:p>
          <a:p>
            <a:pPr marL="914400" lvl="1" indent="-457200">
              <a:buFont typeface="Arial" panose="020B0604020202020204" pitchFamily="34" charset="0"/>
              <a:buChar char="•"/>
            </a:pPr>
            <a:r>
              <a:rPr lang="en-US" sz="2800" dirty="0">
                <a:latin typeface="Arial Narrow" panose="020B0606020202030204" pitchFamily="34" charset="0"/>
              </a:rPr>
              <a:t>Legal framework (PAA)</a:t>
            </a:r>
          </a:p>
          <a:p>
            <a:pPr marL="914400" lvl="1" indent="-457200">
              <a:buFont typeface="Arial" panose="020B0604020202020204" pitchFamily="34" charset="0"/>
              <a:buChar char="•"/>
            </a:pPr>
            <a:r>
              <a:rPr lang="en-US" sz="2800" dirty="0">
                <a:latin typeface="Arial Narrow" panose="020B0606020202030204" pitchFamily="34" charset="0"/>
              </a:rPr>
              <a:t>College policies on Sexual Harassment and Discrimination</a:t>
            </a:r>
          </a:p>
          <a:p>
            <a:pPr marL="914400" lvl="1" indent="-457200">
              <a:buFont typeface="Arial" panose="020B0604020202020204" pitchFamily="34" charset="0"/>
              <a:buChar char="•"/>
            </a:pPr>
            <a:r>
              <a:rPr lang="en-US" sz="2800" dirty="0">
                <a:latin typeface="Arial Narrow" panose="020B0606020202030204" pitchFamily="34" charset="0"/>
              </a:rPr>
              <a:t>Who are Confidential or Nonconfidential Employees and what are Your Reporting Obligations</a:t>
            </a:r>
          </a:p>
          <a:p>
            <a:pPr marL="914400" lvl="1" indent="-457200">
              <a:buFont typeface="Arial" panose="020B0604020202020204" pitchFamily="34" charset="0"/>
              <a:buChar char="•"/>
            </a:pPr>
            <a:r>
              <a:rPr lang="en-US" sz="2800" dirty="0">
                <a:latin typeface="Arial Narrow" panose="020B0606020202030204" pitchFamily="34" charset="0"/>
              </a:rPr>
              <a:t>Contact information and Resources</a:t>
            </a:r>
            <a:endParaRPr lang="en-US" sz="2800" dirty="0"/>
          </a:p>
        </p:txBody>
      </p:sp>
    </p:spTree>
    <p:extLst>
      <p:ext uri="{BB962C8B-B14F-4D97-AF65-F5344CB8AC3E}">
        <p14:creationId xmlns:p14="http://schemas.microsoft.com/office/powerpoint/2010/main" val="3316419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10E71E-3185-B50F-0C3C-9B026B429C60}"/>
              </a:ext>
            </a:extLst>
          </p:cNvPr>
          <p:cNvSpPr>
            <a:spLocks noGrp="1"/>
          </p:cNvSpPr>
          <p:nvPr>
            <p:ph idx="1"/>
          </p:nvPr>
        </p:nvSpPr>
        <p:spPr>
          <a:xfrm>
            <a:off x="838200" y="1825625"/>
            <a:ext cx="10515600" cy="3679063"/>
          </a:xfrm>
        </p:spPr>
        <p:txBody>
          <a:bodyPr/>
          <a:lstStyle/>
          <a:p>
            <a:pPr marL="0" indent="0">
              <a:buNone/>
            </a:pPr>
            <a:r>
              <a:rPr lang="en-US" sz="3200" dirty="0">
                <a:latin typeface="Arial Narrow" panose="020B0606020202030204" pitchFamily="34" charset="0"/>
              </a:rPr>
              <a:t>If and when you are made aware of sexual harassment or sexual misconduct happening to someone at the College, who are you?</a:t>
            </a:r>
          </a:p>
          <a:p>
            <a:endParaRPr lang="en-US" sz="3200" dirty="0">
              <a:latin typeface="Arial Narrow" panose="020B0606020202030204" pitchFamily="34" charset="0"/>
            </a:endParaRPr>
          </a:p>
          <a:p>
            <a:pPr marL="0" indent="0">
              <a:buNone/>
            </a:pPr>
            <a:r>
              <a:rPr lang="en-US" sz="3200" dirty="0">
                <a:latin typeface="Arial Narrow" panose="020B0606020202030204" pitchFamily="34" charset="0"/>
              </a:rPr>
              <a:t>	A) “Confidential Employee”</a:t>
            </a:r>
          </a:p>
          <a:p>
            <a:pPr marL="109728" indent="0">
              <a:buNone/>
            </a:pPr>
            <a:endParaRPr lang="en-US" sz="3200" dirty="0">
              <a:latin typeface="Arial Narrow" panose="020B0606020202030204" pitchFamily="34" charset="0"/>
            </a:endParaRPr>
          </a:p>
          <a:p>
            <a:pPr marL="0" indent="0">
              <a:buNone/>
            </a:pPr>
            <a:r>
              <a:rPr lang="en-US" sz="3200" dirty="0">
                <a:latin typeface="Arial Narrow" panose="020B0606020202030204" pitchFamily="34" charset="0"/>
              </a:rPr>
              <a:t>	B) “ Non-Confidential Employee”</a:t>
            </a:r>
          </a:p>
        </p:txBody>
      </p:sp>
      <p:sp>
        <p:nvSpPr>
          <p:cNvPr id="3" name="Title 2">
            <a:extLst>
              <a:ext uri="{FF2B5EF4-FFF2-40B4-BE49-F238E27FC236}">
                <a16:creationId xmlns:a16="http://schemas.microsoft.com/office/drawing/2014/main" id="{3672DCA6-BE54-4CBD-B237-0850B99508DA}"/>
              </a:ext>
            </a:extLst>
          </p:cNvPr>
          <p:cNvSpPr>
            <a:spLocks noGrp="1"/>
          </p:cNvSpPr>
          <p:nvPr>
            <p:ph type="title"/>
          </p:nvPr>
        </p:nvSpPr>
        <p:spPr/>
        <p:txBody>
          <a:bodyPr/>
          <a:lstStyle/>
          <a:p>
            <a:pPr algn="ctr"/>
            <a:r>
              <a:rPr lang="en-US" sz="5400" dirty="0">
                <a:solidFill>
                  <a:srgbClr val="0070C0"/>
                </a:solidFill>
                <a:latin typeface="Arial Narrow" panose="020B0606020202030204" pitchFamily="34" charset="0"/>
              </a:rPr>
              <a:t>Who are you? </a:t>
            </a:r>
          </a:p>
        </p:txBody>
      </p:sp>
    </p:spTree>
    <p:extLst>
      <p:ext uri="{BB962C8B-B14F-4D97-AF65-F5344CB8AC3E}">
        <p14:creationId xmlns:p14="http://schemas.microsoft.com/office/powerpoint/2010/main" val="137166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8A5ACB-4349-86FA-DB19-60C06DD52A80}"/>
              </a:ext>
            </a:extLst>
          </p:cNvPr>
          <p:cNvSpPr>
            <a:spLocks noGrp="1"/>
          </p:cNvSpPr>
          <p:nvPr>
            <p:ph idx="1"/>
          </p:nvPr>
        </p:nvSpPr>
        <p:spPr>
          <a:xfrm>
            <a:off x="838200" y="1441577"/>
            <a:ext cx="10515600" cy="4351338"/>
          </a:xfrm>
        </p:spPr>
        <p:txBody>
          <a:bodyPr/>
          <a:lstStyle/>
          <a:p>
            <a:r>
              <a:rPr lang="en-US" sz="4000" dirty="0">
                <a:latin typeface="Arial Narrow" panose="020B0606020202030204" pitchFamily="34" charset="0"/>
              </a:rPr>
              <a:t>Celia Norcross – Dean of Students</a:t>
            </a:r>
          </a:p>
          <a:p>
            <a:r>
              <a:rPr lang="en-US" sz="4000" dirty="0">
                <a:latin typeface="Arial Narrow" panose="020B0606020202030204" pitchFamily="34" charset="0"/>
              </a:rPr>
              <a:t>Personal Counseling Services</a:t>
            </a:r>
          </a:p>
        </p:txBody>
      </p:sp>
      <p:sp>
        <p:nvSpPr>
          <p:cNvPr id="3" name="Title 2">
            <a:extLst>
              <a:ext uri="{FF2B5EF4-FFF2-40B4-BE49-F238E27FC236}">
                <a16:creationId xmlns:a16="http://schemas.microsoft.com/office/drawing/2014/main" id="{5057FF37-4A2B-B84A-F7C5-F59805CE1044}"/>
              </a:ext>
            </a:extLst>
          </p:cNvPr>
          <p:cNvSpPr>
            <a:spLocks noGrp="1"/>
          </p:cNvSpPr>
          <p:nvPr>
            <p:ph type="title"/>
          </p:nvPr>
        </p:nvSpPr>
        <p:spPr>
          <a:xfrm>
            <a:off x="838200" y="365126"/>
            <a:ext cx="10515600" cy="925706"/>
          </a:xfrm>
        </p:spPr>
        <p:txBody>
          <a:bodyPr/>
          <a:lstStyle/>
          <a:p>
            <a:pPr algn="ctr"/>
            <a:r>
              <a:rPr lang="en-US" dirty="0">
                <a:solidFill>
                  <a:srgbClr val="0070C0"/>
                </a:solidFill>
                <a:latin typeface="Arial Narrow" panose="020B0606020202030204" pitchFamily="34" charset="0"/>
              </a:rPr>
              <a:t>Confidential Employees</a:t>
            </a:r>
          </a:p>
        </p:txBody>
      </p:sp>
      <p:pic>
        <p:nvPicPr>
          <p:cNvPr id="4" name="Content Placeholder 5" descr="Icebergs">
            <a:extLst>
              <a:ext uri="{FF2B5EF4-FFF2-40B4-BE49-F238E27FC236}">
                <a16:creationId xmlns:a16="http://schemas.microsoft.com/office/drawing/2014/main" id="{A9B7CE69-C17B-848A-6F98-F9D142C4D2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24300" y="2901154"/>
            <a:ext cx="4343400" cy="2515269"/>
          </a:xfrm>
          <a:prstGeom prst="rect">
            <a:avLst/>
          </a:prstGeom>
        </p:spPr>
      </p:pic>
    </p:spTree>
    <p:extLst>
      <p:ext uri="{BB962C8B-B14F-4D97-AF65-F5344CB8AC3E}">
        <p14:creationId xmlns:p14="http://schemas.microsoft.com/office/powerpoint/2010/main" val="2246595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4334-7840-8C5D-A643-956DB23896C2}"/>
              </a:ext>
            </a:extLst>
          </p:cNvPr>
          <p:cNvSpPr>
            <a:spLocks noGrp="1"/>
          </p:cNvSpPr>
          <p:nvPr>
            <p:ph type="title"/>
          </p:nvPr>
        </p:nvSpPr>
        <p:spPr>
          <a:xfrm>
            <a:off x="838200" y="365126"/>
            <a:ext cx="10515600" cy="773112"/>
          </a:xfrm>
        </p:spPr>
        <p:txBody>
          <a:bodyPr/>
          <a:lstStyle/>
          <a:p>
            <a:pPr algn="ctr"/>
            <a:r>
              <a:rPr lang="en-US" dirty="0">
                <a:solidFill>
                  <a:srgbClr val="0070C0"/>
                </a:solidFill>
                <a:latin typeface="Arial Narrow" panose="020B0606020202030204" pitchFamily="34" charset="0"/>
              </a:rPr>
              <a:t>Non-Confidential Employees with Authority</a:t>
            </a:r>
            <a:endParaRPr lang="en-US" dirty="0"/>
          </a:p>
        </p:txBody>
      </p:sp>
      <p:sp>
        <p:nvSpPr>
          <p:cNvPr id="3" name="Content Placeholder 2">
            <a:extLst>
              <a:ext uri="{FF2B5EF4-FFF2-40B4-BE49-F238E27FC236}">
                <a16:creationId xmlns:a16="http://schemas.microsoft.com/office/drawing/2014/main" id="{3F5111C9-3C61-6AE1-110A-05E6EA714ACA}"/>
              </a:ext>
            </a:extLst>
          </p:cNvPr>
          <p:cNvSpPr>
            <a:spLocks noGrp="1"/>
          </p:cNvSpPr>
          <p:nvPr>
            <p:ph idx="1"/>
          </p:nvPr>
        </p:nvSpPr>
        <p:spPr>
          <a:xfrm>
            <a:off x="838200" y="1253330"/>
            <a:ext cx="10515600" cy="4827429"/>
          </a:xfrm>
        </p:spPr>
        <p:txBody>
          <a:bodyPr/>
          <a:lstStyle/>
          <a:p>
            <a:r>
              <a:rPr lang="en-US" sz="2400" dirty="0">
                <a:latin typeface="Arial Narrow" panose="020B0606020202030204" pitchFamily="34" charset="0"/>
              </a:rPr>
              <a:t>Any college Employee who: </a:t>
            </a:r>
          </a:p>
          <a:p>
            <a:pPr lvl="1"/>
            <a:r>
              <a:rPr lang="en-US" dirty="0">
                <a:latin typeface="Arial Narrow" panose="020B0606020202030204" pitchFamily="34" charset="0"/>
              </a:rPr>
              <a:t>Has Authority to take action to address Sex-Based Harassment offenses; </a:t>
            </a:r>
          </a:p>
          <a:p>
            <a:pPr lvl="1"/>
            <a:r>
              <a:rPr lang="en-US" dirty="0">
                <a:latin typeface="Arial Narrow" panose="020B0606020202030204" pitchFamily="34" charset="0"/>
              </a:rPr>
              <a:t>Has been given the duty of reporting these type of allegations to the Title IX Coordinator; </a:t>
            </a:r>
          </a:p>
          <a:p>
            <a:pPr lvl="1"/>
            <a:r>
              <a:rPr lang="en-US" dirty="0">
                <a:latin typeface="Arial Narrow" panose="020B0606020202030204" pitchFamily="34" charset="0"/>
              </a:rPr>
              <a:t>Could reasonably be believed by a student to have this authority/ duty. </a:t>
            </a:r>
          </a:p>
          <a:p>
            <a:r>
              <a:rPr lang="en-US" sz="2400" dirty="0">
                <a:latin typeface="Arial Narrow" panose="020B0606020202030204" pitchFamily="34" charset="0"/>
              </a:rPr>
              <a:t>Include but not limited to: </a:t>
            </a:r>
          </a:p>
          <a:p>
            <a:pPr lvl="1"/>
            <a:r>
              <a:rPr lang="en-US" dirty="0">
                <a:latin typeface="Arial Narrow" panose="020B0606020202030204" pitchFamily="34" charset="0"/>
              </a:rPr>
              <a:t>College trustees, administrators, deans, department chairs, program coordinators, campus police, club/activity advisors, coaches and managers/ supervisors. </a:t>
            </a:r>
          </a:p>
          <a:p>
            <a:r>
              <a:rPr lang="en-US" sz="2400" b="1" u="sng" dirty="0">
                <a:latin typeface="Arial Narrow" panose="020B0606020202030204" pitchFamily="34" charset="0"/>
              </a:rPr>
              <a:t>Duties: </a:t>
            </a:r>
          </a:p>
          <a:p>
            <a:pPr lvl="1"/>
            <a:r>
              <a:rPr lang="en-US" dirty="0">
                <a:latin typeface="Arial Narrow" panose="020B0606020202030204" pitchFamily="34" charset="0"/>
              </a:rPr>
              <a:t>These employees must report all allegations involving Sex-Based Harassment to the Title IX Coordinator as soon as they are aware; </a:t>
            </a:r>
          </a:p>
          <a:p>
            <a:pPr lvl="1"/>
            <a:r>
              <a:rPr lang="en-US" dirty="0">
                <a:latin typeface="Arial Narrow" panose="020B0606020202030204" pitchFamily="34" charset="0"/>
              </a:rPr>
              <a:t>May not maintain the anonymity of the reporting party. </a:t>
            </a:r>
          </a:p>
        </p:txBody>
      </p:sp>
    </p:spTree>
    <p:extLst>
      <p:ext uri="{BB962C8B-B14F-4D97-AF65-F5344CB8AC3E}">
        <p14:creationId xmlns:p14="http://schemas.microsoft.com/office/powerpoint/2010/main" val="2022501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C702F-BF2E-58C3-1078-72DA89762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FCC690-B844-106D-241F-638EA193AA65}"/>
              </a:ext>
            </a:extLst>
          </p:cNvPr>
          <p:cNvSpPr>
            <a:spLocks noGrp="1"/>
          </p:cNvSpPr>
          <p:nvPr>
            <p:ph type="title"/>
          </p:nvPr>
        </p:nvSpPr>
        <p:spPr>
          <a:xfrm>
            <a:off x="838200" y="365126"/>
            <a:ext cx="10515600" cy="773112"/>
          </a:xfrm>
        </p:spPr>
        <p:txBody>
          <a:bodyPr/>
          <a:lstStyle/>
          <a:p>
            <a:pPr algn="ctr"/>
            <a:r>
              <a:rPr lang="en-US" dirty="0">
                <a:solidFill>
                  <a:srgbClr val="0070C0"/>
                </a:solidFill>
                <a:latin typeface="Arial Narrow" panose="020B0606020202030204" pitchFamily="34" charset="0"/>
              </a:rPr>
              <a:t>Non-Confidential Employees without Authority</a:t>
            </a:r>
            <a:endParaRPr lang="en-US" dirty="0"/>
          </a:p>
        </p:txBody>
      </p:sp>
      <p:sp>
        <p:nvSpPr>
          <p:cNvPr id="3" name="Content Placeholder 2">
            <a:extLst>
              <a:ext uri="{FF2B5EF4-FFF2-40B4-BE49-F238E27FC236}">
                <a16:creationId xmlns:a16="http://schemas.microsoft.com/office/drawing/2014/main" id="{50F341D4-88F6-73E2-A719-4E1DB0BD1841}"/>
              </a:ext>
            </a:extLst>
          </p:cNvPr>
          <p:cNvSpPr>
            <a:spLocks noGrp="1"/>
          </p:cNvSpPr>
          <p:nvPr>
            <p:ph idx="1"/>
          </p:nvPr>
        </p:nvSpPr>
        <p:spPr>
          <a:xfrm>
            <a:off x="838200" y="1582515"/>
            <a:ext cx="10515600" cy="4351338"/>
          </a:xfrm>
        </p:spPr>
        <p:txBody>
          <a:bodyPr/>
          <a:lstStyle/>
          <a:p>
            <a:r>
              <a:rPr lang="en-US" sz="2400" dirty="0">
                <a:latin typeface="Arial Narrow" panose="020B0606020202030204" pitchFamily="34" charset="0"/>
              </a:rPr>
              <a:t>All other college employees who are not otherwise considered other types of employees as previously defined including Faculty, adjunct instructors and staff, etc. </a:t>
            </a:r>
          </a:p>
          <a:p>
            <a:r>
              <a:rPr lang="en-US" sz="2400" b="1" u="sng" dirty="0">
                <a:latin typeface="Arial Narrow" panose="020B0606020202030204" pitchFamily="34" charset="0"/>
              </a:rPr>
              <a:t>Duties: </a:t>
            </a:r>
          </a:p>
          <a:p>
            <a:pPr lvl="1"/>
            <a:r>
              <a:rPr lang="en-US" dirty="0">
                <a:latin typeface="Arial Narrow" panose="020B0606020202030204" pitchFamily="34" charset="0"/>
              </a:rPr>
              <a:t>Provide contact information of the Title IX Coordinator and information on how to make a complaint of Sex-Based harassment </a:t>
            </a:r>
            <a:r>
              <a:rPr lang="en-US" b="1" dirty="0">
                <a:latin typeface="Arial Narrow" panose="020B0606020202030204" pitchFamily="34" charset="0"/>
              </a:rPr>
              <a:t>OR</a:t>
            </a:r>
          </a:p>
          <a:p>
            <a:pPr lvl="1"/>
            <a:r>
              <a:rPr lang="en-US" dirty="0">
                <a:latin typeface="Arial Narrow" panose="020B0606020202030204" pitchFamily="34" charset="0"/>
              </a:rPr>
              <a:t>Notify the Title IX Coordinator of information about conduct that reasonably may constitute Sex-Based Harassment. </a:t>
            </a:r>
          </a:p>
          <a:p>
            <a:pPr lvl="1"/>
            <a:r>
              <a:rPr lang="en-US" dirty="0">
                <a:latin typeface="Arial Narrow" panose="020B0606020202030204" pitchFamily="34" charset="0"/>
              </a:rPr>
              <a:t>May not maintain the anonymity of the reporting party. </a:t>
            </a:r>
          </a:p>
        </p:txBody>
      </p:sp>
    </p:spTree>
    <p:extLst>
      <p:ext uri="{BB962C8B-B14F-4D97-AF65-F5344CB8AC3E}">
        <p14:creationId xmlns:p14="http://schemas.microsoft.com/office/powerpoint/2010/main" val="1036996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961ED-B495-7544-6799-E5089D2E98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658825-3E1C-5DE8-D2ED-FA9E94D29184}"/>
              </a:ext>
            </a:extLst>
          </p:cNvPr>
          <p:cNvSpPr>
            <a:spLocks noGrp="1"/>
          </p:cNvSpPr>
          <p:nvPr>
            <p:ph type="title"/>
          </p:nvPr>
        </p:nvSpPr>
        <p:spPr>
          <a:xfrm>
            <a:off x="838200" y="365125"/>
            <a:ext cx="10515600" cy="643543"/>
          </a:xfrm>
        </p:spPr>
        <p:txBody>
          <a:bodyPr/>
          <a:lstStyle/>
          <a:p>
            <a:pPr algn="ctr"/>
            <a:r>
              <a:rPr lang="en-US" sz="5400" dirty="0">
                <a:solidFill>
                  <a:srgbClr val="0070C0"/>
                </a:solidFill>
                <a:latin typeface="Arial Narrow" panose="020B0606020202030204" pitchFamily="34" charset="0"/>
              </a:rPr>
              <a:t>Duty to Report</a:t>
            </a:r>
            <a:endParaRPr lang="en-US" sz="5400" dirty="0">
              <a:solidFill>
                <a:srgbClr val="0070C0"/>
              </a:solidFill>
            </a:endParaRPr>
          </a:p>
        </p:txBody>
      </p:sp>
      <p:sp>
        <p:nvSpPr>
          <p:cNvPr id="5" name="Content Placeholder 4">
            <a:extLst>
              <a:ext uri="{FF2B5EF4-FFF2-40B4-BE49-F238E27FC236}">
                <a16:creationId xmlns:a16="http://schemas.microsoft.com/office/drawing/2014/main" id="{7FCA8440-BE8D-33CC-6853-B8851059C517}"/>
              </a:ext>
            </a:extLst>
          </p:cNvPr>
          <p:cNvSpPr>
            <a:spLocks noGrp="1"/>
          </p:cNvSpPr>
          <p:nvPr>
            <p:ph idx="1"/>
          </p:nvPr>
        </p:nvSpPr>
        <p:spPr>
          <a:xfrm>
            <a:off x="838200" y="1118615"/>
            <a:ext cx="10515600" cy="4791992"/>
          </a:xfrm>
        </p:spPr>
        <p:txBody>
          <a:bodyPr/>
          <a:lstStyle/>
          <a:p>
            <a:pPr defTabSz="1219170">
              <a:buClr>
                <a:srgbClr val="000000"/>
              </a:buClr>
            </a:pPr>
            <a:r>
              <a:rPr lang="en-US" sz="3600" kern="0" dirty="0">
                <a:solidFill>
                  <a:srgbClr val="0070C0"/>
                </a:solidFill>
                <a:latin typeface="Arial Narrow" panose="020B0606020202030204" pitchFamily="34" charset="0"/>
                <a:cs typeface="Arial"/>
                <a:sym typeface="Arial"/>
              </a:rPr>
              <a:t>General Responsibility to Report Prohibited Conduct:                                                                   </a:t>
            </a:r>
          </a:p>
          <a:p>
            <a:pPr lvl="1" defTabSz="1219170">
              <a:buClr>
                <a:srgbClr val="000000"/>
              </a:buClr>
            </a:pPr>
            <a:r>
              <a:rPr lang="en-US" sz="3600" i="1" kern="0" dirty="0">
                <a:solidFill>
                  <a:srgbClr val="000000"/>
                </a:solidFill>
                <a:latin typeface="Arial Narrow" panose="020B0606020202030204" pitchFamily="34" charset="0"/>
                <a:cs typeface="Arial"/>
                <a:sym typeface="Arial"/>
              </a:rPr>
              <a:t>Students, Faculty, Staff, and Administrators</a:t>
            </a:r>
            <a:r>
              <a:rPr lang="en-US" sz="3600" kern="0" dirty="0">
                <a:solidFill>
                  <a:srgbClr val="000000"/>
                </a:solidFill>
                <a:latin typeface="Arial Narrow" panose="020B0606020202030204" pitchFamily="34" charset="0"/>
                <a:cs typeface="Arial"/>
                <a:sym typeface="Arial"/>
              </a:rPr>
              <a:t> </a:t>
            </a:r>
            <a:r>
              <a:rPr lang="en-US" sz="3600" b="1" u="sng" kern="0" dirty="0">
                <a:solidFill>
                  <a:srgbClr val="000000"/>
                </a:solidFill>
                <a:latin typeface="Arial Narrow" panose="020B0606020202030204" pitchFamily="34" charset="0"/>
                <a:cs typeface="Arial"/>
                <a:sym typeface="Arial"/>
              </a:rPr>
              <a:t>strongly encouraged </a:t>
            </a:r>
            <a:r>
              <a:rPr lang="en-US" sz="3600" kern="0" dirty="0">
                <a:solidFill>
                  <a:srgbClr val="000000"/>
                </a:solidFill>
                <a:latin typeface="Arial Narrow" panose="020B0606020202030204" pitchFamily="34" charset="0"/>
                <a:cs typeface="Arial"/>
                <a:sym typeface="Arial"/>
              </a:rPr>
              <a:t>to report prohibited conduct (Title VI/ Discrimination).</a:t>
            </a:r>
            <a:br>
              <a:rPr lang="en-US" sz="3600" kern="0" dirty="0">
                <a:solidFill>
                  <a:srgbClr val="000000"/>
                </a:solidFill>
                <a:latin typeface="Arial Narrow" panose="020B0606020202030204" pitchFamily="34" charset="0"/>
                <a:cs typeface="Arial"/>
                <a:sym typeface="Arial"/>
              </a:rPr>
            </a:br>
            <a:endParaRPr lang="en-US" sz="3600" kern="0" dirty="0">
              <a:solidFill>
                <a:srgbClr val="000000"/>
              </a:solidFill>
              <a:latin typeface="Arial Narrow" panose="020B0606020202030204" pitchFamily="34" charset="0"/>
              <a:cs typeface="Arial"/>
              <a:sym typeface="Arial"/>
            </a:endParaRPr>
          </a:p>
          <a:p>
            <a:pPr defTabSz="1219170">
              <a:buClr>
                <a:srgbClr val="000000"/>
              </a:buClr>
            </a:pPr>
            <a:r>
              <a:rPr lang="en-US" sz="3600" kern="0" dirty="0">
                <a:solidFill>
                  <a:srgbClr val="0070C0"/>
                </a:solidFill>
                <a:latin typeface="Arial Narrow" panose="020B0606020202030204" pitchFamily="34" charset="0"/>
                <a:cs typeface="Arial"/>
                <a:sym typeface="Arial"/>
              </a:rPr>
              <a:t>Reporting of Title IX Sexual Harassment: </a:t>
            </a:r>
          </a:p>
          <a:p>
            <a:pPr lvl="1" defTabSz="1219170">
              <a:buClr>
                <a:srgbClr val="000000"/>
              </a:buClr>
            </a:pPr>
            <a:r>
              <a:rPr lang="en-US" sz="3600" kern="0" dirty="0">
                <a:solidFill>
                  <a:srgbClr val="000000"/>
                </a:solidFill>
                <a:latin typeface="Arial Narrow" panose="020B0606020202030204" pitchFamily="34" charset="0"/>
                <a:cs typeface="Arial"/>
                <a:sym typeface="Arial"/>
              </a:rPr>
              <a:t>Title IX Sexual Harassment allegations </a:t>
            </a:r>
            <a:r>
              <a:rPr lang="en-US" sz="3600" b="1" u="sng" kern="0" dirty="0">
                <a:solidFill>
                  <a:srgbClr val="000000"/>
                </a:solidFill>
                <a:latin typeface="Arial Narrow" panose="020B0606020202030204" pitchFamily="34" charset="0"/>
                <a:cs typeface="Arial"/>
                <a:sym typeface="Arial"/>
              </a:rPr>
              <a:t>must be reported </a:t>
            </a:r>
            <a:r>
              <a:rPr lang="en-US" sz="3600" kern="0" dirty="0">
                <a:solidFill>
                  <a:srgbClr val="000000"/>
                </a:solidFill>
                <a:latin typeface="Arial Narrow" panose="020B0606020202030204" pitchFamily="34" charset="0"/>
                <a:cs typeface="Arial"/>
                <a:sym typeface="Arial"/>
              </a:rPr>
              <a:t>by all </a:t>
            </a:r>
            <a:r>
              <a:rPr lang="en-US" sz="3600" b="1" kern="0" dirty="0">
                <a:solidFill>
                  <a:srgbClr val="0070C0"/>
                </a:solidFill>
                <a:latin typeface="Arial Narrow" panose="020B0606020202030204" pitchFamily="34" charset="0"/>
                <a:cs typeface="Arial"/>
                <a:sym typeface="Arial"/>
              </a:rPr>
              <a:t>Responsible Employees </a:t>
            </a:r>
            <a:r>
              <a:rPr lang="en-US" sz="3600" kern="0" dirty="0">
                <a:solidFill>
                  <a:srgbClr val="000000"/>
                </a:solidFill>
                <a:latin typeface="Arial Narrow" panose="020B0606020202030204" pitchFamily="34" charset="0"/>
                <a:cs typeface="Arial"/>
                <a:sym typeface="Arial"/>
              </a:rPr>
              <a:t>to the Director of Compliance/ Title IX Coordinator. </a:t>
            </a:r>
          </a:p>
          <a:p>
            <a:pPr defTabSz="1219170">
              <a:buClr>
                <a:srgbClr val="000000"/>
              </a:buClr>
            </a:pPr>
            <a:endParaRPr lang="en-US" sz="3200" b="1" i="1" kern="0" dirty="0">
              <a:solidFill>
                <a:srgbClr val="C00000"/>
              </a:solidFill>
              <a:latin typeface="Arial Narrow" panose="020B0606020202030204" pitchFamily="34" charset="0"/>
              <a:cs typeface="Arial"/>
              <a:sym typeface="Arial"/>
            </a:endParaRPr>
          </a:p>
          <a:p>
            <a:pPr marL="0" indent="0">
              <a:buNone/>
            </a:pPr>
            <a:endParaRPr lang="en-US" dirty="0"/>
          </a:p>
        </p:txBody>
      </p:sp>
    </p:spTree>
    <p:extLst>
      <p:ext uri="{BB962C8B-B14F-4D97-AF65-F5344CB8AC3E}">
        <p14:creationId xmlns:p14="http://schemas.microsoft.com/office/powerpoint/2010/main" val="424001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1936" y="1481328"/>
            <a:ext cx="4343400" cy="3288793"/>
          </a:xfrm>
        </p:spPr>
        <p:txBody>
          <a:bodyPr>
            <a:normAutofit fontScale="92500" lnSpcReduction="20000"/>
          </a:bodyPr>
          <a:lstStyle/>
          <a:p>
            <a:pPr marL="109728" indent="0">
              <a:buNone/>
            </a:pPr>
            <a:r>
              <a:rPr lang="en-US" sz="3200" b="1" dirty="0">
                <a:latin typeface="Arial Narrow" panose="020B0606020202030204" pitchFamily="34" charset="0"/>
              </a:rPr>
              <a:t>Sexual Harassment, Discrimination</a:t>
            </a:r>
          </a:p>
          <a:p>
            <a:pPr marL="109728" indent="0">
              <a:buNone/>
            </a:pPr>
            <a:r>
              <a:rPr lang="en-US" sz="3200" dirty="0">
                <a:latin typeface="Arial Narrow" panose="020B0606020202030204" pitchFamily="34" charset="0"/>
              </a:rPr>
              <a:t>Involving student </a:t>
            </a:r>
          </a:p>
          <a:p>
            <a:pPr marL="109728" indent="0">
              <a:buNone/>
            </a:pPr>
            <a:endParaRPr lang="en-US" sz="3200" b="1" dirty="0">
              <a:latin typeface="Arial Narrow" panose="020B0606020202030204" pitchFamily="34" charset="0"/>
            </a:endParaRPr>
          </a:p>
          <a:p>
            <a:pPr marL="109728" indent="0">
              <a:buNone/>
            </a:pPr>
            <a:endParaRPr lang="en-US" sz="3200" b="1" dirty="0">
              <a:latin typeface="Arial Narrow" panose="020B0606020202030204" pitchFamily="34" charset="0"/>
            </a:endParaRPr>
          </a:p>
          <a:p>
            <a:pPr marL="109728" indent="0">
              <a:buNone/>
            </a:pPr>
            <a:r>
              <a:rPr lang="en-US" sz="3200" b="1" dirty="0">
                <a:latin typeface="Arial Narrow" panose="020B0606020202030204" pitchFamily="34" charset="0"/>
              </a:rPr>
              <a:t>Sexual Harassment, Discrimination</a:t>
            </a:r>
          </a:p>
          <a:p>
            <a:pPr marL="109728" indent="0">
              <a:buNone/>
            </a:pPr>
            <a:r>
              <a:rPr lang="en-US" sz="3200" dirty="0">
                <a:latin typeface="Arial Narrow" panose="020B0606020202030204" pitchFamily="34" charset="0"/>
              </a:rPr>
              <a:t>involving faculty or staff</a:t>
            </a:r>
          </a:p>
          <a:p>
            <a:endParaRPr lang="en-US" sz="2200" dirty="0"/>
          </a:p>
          <a:p>
            <a:endParaRPr lang="en-US" sz="2800" dirty="0"/>
          </a:p>
          <a:p>
            <a:endParaRPr lang="en-US" sz="2800" dirty="0"/>
          </a:p>
          <a:p>
            <a:endParaRPr lang="en-US" dirty="0"/>
          </a:p>
        </p:txBody>
      </p:sp>
      <p:sp>
        <p:nvSpPr>
          <p:cNvPr id="3" name="Title 2"/>
          <p:cNvSpPr>
            <a:spLocks noGrp="1"/>
          </p:cNvSpPr>
          <p:nvPr>
            <p:ph type="title"/>
          </p:nvPr>
        </p:nvSpPr>
        <p:spPr>
          <a:xfrm>
            <a:off x="838200" y="365125"/>
            <a:ext cx="10515600" cy="915035"/>
          </a:xfrm>
        </p:spPr>
        <p:txBody>
          <a:bodyPr/>
          <a:lstStyle/>
          <a:p>
            <a:pPr algn="ctr"/>
            <a:r>
              <a:rPr lang="en-US" sz="5400" dirty="0">
                <a:solidFill>
                  <a:srgbClr val="0070C0"/>
                </a:solidFill>
                <a:latin typeface="Arial Narrow" panose="020B0606020202030204" pitchFamily="34" charset="0"/>
              </a:rPr>
              <a:t>Who to notify</a:t>
            </a:r>
          </a:p>
        </p:txBody>
      </p:sp>
      <p:sp>
        <p:nvSpPr>
          <p:cNvPr id="4" name="Right Arrow 3"/>
          <p:cNvSpPr/>
          <p:nvPr/>
        </p:nvSpPr>
        <p:spPr>
          <a:xfrm>
            <a:off x="5334000" y="1577926"/>
            <a:ext cx="762000" cy="509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prstClr val="white"/>
              </a:solidFill>
              <a:latin typeface="Lucida Sans Unicode"/>
            </a:endParaRPr>
          </a:p>
        </p:txBody>
      </p:sp>
      <p:sp>
        <p:nvSpPr>
          <p:cNvPr id="7" name="Content Placeholder 1"/>
          <p:cNvSpPr txBox="1">
            <a:spLocks/>
          </p:cNvSpPr>
          <p:nvPr/>
        </p:nvSpPr>
        <p:spPr>
          <a:xfrm>
            <a:off x="7010400" y="1481329"/>
            <a:ext cx="4876800" cy="39044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Clr>
                <a:srgbClr val="AD84C6"/>
              </a:buClr>
              <a:buNone/>
              <a:defRPr/>
            </a:pPr>
            <a:r>
              <a:rPr lang="en-US" sz="2800" b="1" dirty="0">
                <a:solidFill>
                  <a:prstClr val="black"/>
                </a:solidFill>
                <a:latin typeface="Arial Narrow" panose="020B0606020202030204" pitchFamily="34" charset="0"/>
              </a:rPr>
              <a:t>Meghan MacBain: </a:t>
            </a:r>
            <a:r>
              <a:rPr lang="en-US" sz="2800" dirty="0">
                <a:solidFill>
                  <a:prstClr val="black"/>
                </a:solidFill>
                <a:latin typeface="Arial Narrow" panose="020B0606020202030204" pitchFamily="34" charset="0"/>
              </a:rPr>
              <a:t>Director of Compliance</a:t>
            </a:r>
          </a:p>
          <a:p>
            <a:pPr marL="109728" indent="0">
              <a:buClr>
                <a:srgbClr val="AD84C6"/>
              </a:buClr>
              <a:buNone/>
              <a:defRPr/>
            </a:pPr>
            <a:r>
              <a:rPr lang="en-US" sz="2800" b="1" dirty="0">
                <a:solidFill>
                  <a:prstClr val="black"/>
                </a:solidFill>
                <a:latin typeface="Arial Narrow" panose="020B0606020202030204" pitchFamily="34" charset="0"/>
              </a:rPr>
              <a:t>Celia Norcross:</a:t>
            </a:r>
            <a:r>
              <a:rPr lang="en-US" sz="2800" dirty="0">
                <a:solidFill>
                  <a:prstClr val="black"/>
                </a:solidFill>
                <a:latin typeface="Arial Narrow" panose="020B0606020202030204" pitchFamily="34" charset="0"/>
              </a:rPr>
              <a:t> Dean of Students</a:t>
            </a:r>
          </a:p>
          <a:p>
            <a:pPr marL="109728" indent="0">
              <a:buClr>
                <a:srgbClr val="AD84C6"/>
              </a:buClr>
              <a:buNone/>
              <a:defRPr/>
            </a:pPr>
            <a:endParaRPr lang="en-US" sz="2800" dirty="0">
              <a:solidFill>
                <a:prstClr val="black"/>
              </a:solidFill>
              <a:latin typeface="Arial Narrow" panose="020B0606020202030204" pitchFamily="34" charset="0"/>
            </a:endParaRPr>
          </a:p>
          <a:p>
            <a:pPr marL="109728" indent="0">
              <a:buClr>
                <a:srgbClr val="AD84C6"/>
              </a:buClr>
              <a:buNone/>
              <a:defRPr/>
            </a:pPr>
            <a:r>
              <a:rPr lang="en-US" sz="2800" b="1" dirty="0">
                <a:solidFill>
                  <a:prstClr val="black"/>
                </a:solidFill>
                <a:latin typeface="Arial Narrow" panose="020B0606020202030204" pitchFamily="34" charset="0"/>
              </a:rPr>
              <a:t>Meghan MacBain: </a:t>
            </a:r>
            <a:r>
              <a:rPr lang="en-US" sz="2800" dirty="0">
                <a:solidFill>
                  <a:prstClr val="black"/>
                </a:solidFill>
                <a:latin typeface="Arial Narrow" panose="020B0606020202030204" pitchFamily="34" charset="0"/>
              </a:rPr>
              <a:t>Director of Compliance</a:t>
            </a:r>
          </a:p>
          <a:p>
            <a:pPr marL="109728" indent="0">
              <a:buClr>
                <a:srgbClr val="AD84C6"/>
              </a:buClr>
              <a:buNone/>
              <a:defRPr/>
            </a:pPr>
            <a:r>
              <a:rPr lang="en-US" sz="2800" b="1" dirty="0">
                <a:solidFill>
                  <a:prstClr val="black"/>
                </a:solidFill>
                <a:latin typeface="Arial Narrow" panose="020B0606020202030204" pitchFamily="34" charset="0"/>
              </a:rPr>
              <a:t>Jane Singer</a:t>
            </a:r>
            <a:r>
              <a:rPr lang="en-US" sz="2800" dirty="0">
                <a:solidFill>
                  <a:prstClr val="black"/>
                </a:solidFill>
                <a:latin typeface="Arial Narrow" panose="020B0606020202030204" pitchFamily="34" charset="0"/>
              </a:rPr>
              <a:t>: Executive Director HR</a:t>
            </a:r>
          </a:p>
          <a:p>
            <a:pPr marL="109728" indent="0">
              <a:buClr>
                <a:srgbClr val="AD84C6"/>
              </a:buClr>
              <a:buNone/>
              <a:defRPr/>
            </a:pPr>
            <a:endParaRPr lang="en-US" sz="1200" dirty="0">
              <a:solidFill>
                <a:prstClr val="black"/>
              </a:solidFill>
              <a:latin typeface="Lucida Sans Unicode"/>
            </a:endParaRPr>
          </a:p>
          <a:p>
            <a:pPr>
              <a:buClr>
                <a:srgbClr val="AD84C6"/>
              </a:buClr>
              <a:defRPr/>
            </a:pPr>
            <a:endParaRPr lang="en-US" sz="2800" dirty="0">
              <a:solidFill>
                <a:prstClr val="black"/>
              </a:solidFill>
              <a:latin typeface="Lucida Sans Unicode"/>
            </a:endParaRPr>
          </a:p>
          <a:p>
            <a:pPr>
              <a:buClr>
                <a:srgbClr val="AD84C6"/>
              </a:buClr>
              <a:defRPr/>
            </a:pPr>
            <a:endParaRPr lang="en-US" sz="2800" dirty="0">
              <a:solidFill>
                <a:prstClr val="black"/>
              </a:solidFill>
              <a:latin typeface="Lucida Sans Unicode"/>
            </a:endParaRPr>
          </a:p>
          <a:p>
            <a:pPr>
              <a:buClr>
                <a:srgbClr val="AD84C6"/>
              </a:buClr>
              <a:defRPr/>
            </a:pPr>
            <a:endParaRPr lang="en-US" dirty="0">
              <a:solidFill>
                <a:prstClr val="black"/>
              </a:solidFill>
              <a:latin typeface="Lucida Sans Unicode"/>
            </a:endParaRPr>
          </a:p>
        </p:txBody>
      </p:sp>
      <p:sp>
        <p:nvSpPr>
          <p:cNvPr id="8" name="Right Arrow 7"/>
          <p:cNvSpPr/>
          <p:nvPr/>
        </p:nvSpPr>
        <p:spPr>
          <a:xfrm>
            <a:off x="5334000" y="3537631"/>
            <a:ext cx="762000" cy="509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400" dirty="0">
              <a:solidFill>
                <a:prstClr val="white"/>
              </a:solidFill>
              <a:latin typeface="Lucida Sans Unicode"/>
            </a:endParaRPr>
          </a:p>
        </p:txBody>
      </p:sp>
    </p:spTree>
    <p:extLst>
      <p:ext uri="{BB962C8B-B14F-4D97-AF65-F5344CB8AC3E}">
        <p14:creationId xmlns:p14="http://schemas.microsoft.com/office/powerpoint/2010/main" val="2220814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9265-12AD-9246-5D96-FA4C9A0A3367}"/>
              </a:ext>
            </a:extLst>
          </p:cNvPr>
          <p:cNvSpPr>
            <a:spLocks noGrp="1"/>
          </p:cNvSpPr>
          <p:nvPr>
            <p:ph type="title"/>
          </p:nvPr>
        </p:nvSpPr>
        <p:spPr/>
        <p:txBody>
          <a:bodyPr/>
          <a:lstStyle/>
          <a:p>
            <a:pPr algn="ctr"/>
            <a:r>
              <a:rPr lang="en-US" sz="4800" dirty="0">
                <a:solidFill>
                  <a:srgbClr val="00B0F0"/>
                </a:solidFill>
                <a:latin typeface="Arial Narrow" panose="020B0606020202030204" pitchFamily="34" charset="0"/>
              </a:rPr>
              <a:t>When Someone Discloses: Your Role</a:t>
            </a:r>
          </a:p>
        </p:txBody>
      </p:sp>
      <p:sp>
        <p:nvSpPr>
          <p:cNvPr id="3" name="Content Placeholder 2">
            <a:extLst>
              <a:ext uri="{FF2B5EF4-FFF2-40B4-BE49-F238E27FC236}">
                <a16:creationId xmlns:a16="http://schemas.microsoft.com/office/drawing/2014/main" id="{58EF1BA0-6827-DCB1-93AF-8EE0FA162372}"/>
              </a:ext>
            </a:extLst>
          </p:cNvPr>
          <p:cNvSpPr>
            <a:spLocks noGrp="1"/>
          </p:cNvSpPr>
          <p:nvPr>
            <p:ph sz="half" idx="1"/>
          </p:nvPr>
        </p:nvSpPr>
        <p:spPr/>
        <p:txBody>
          <a:bodyPr/>
          <a:lstStyle/>
          <a:p>
            <a:pPr marL="0" indent="0">
              <a:buNone/>
            </a:pPr>
            <a:r>
              <a:rPr lang="en-US" dirty="0">
                <a:latin typeface="Arial Narrow" panose="020B0606020202030204" pitchFamily="34" charset="0"/>
              </a:rPr>
              <a:t>Your Role IS to: </a:t>
            </a:r>
          </a:p>
          <a:p>
            <a:r>
              <a:rPr lang="en-US" dirty="0">
                <a:latin typeface="Arial Narrow" panose="020B0606020202030204" pitchFamily="34" charset="0"/>
              </a:rPr>
              <a:t>Listen Respectfully and Without Judgement</a:t>
            </a:r>
          </a:p>
          <a:p>
            <a:r>
              <a:rPr lang="en-US" dirty="0">
                <a:latin typeface="Arial Narrow" panose="020B0606020202030204" pitchFamily="34" charset="0"/>
              </a:rPr>
              <a:t>Thank them for Sharing the Information</a:t>
            </a:r>
          </a:p>
          <a:p>
            <a:r>
              <a:rPr lang="en-US" dirty="0">
                <a:latin typeface="Arial Narrow" panose="020B0606020202030204" pitchFamily="34" charset="0"/>
              </a:rPr>
              <a:t>Be Transparent about your reporting responsibilities</a:t>
            </a:r>
          </a:p>
          <a:p>
            <a:r>
              <a:rPr lang="en-US" dirty="0">
                <a:latin typeface="Arial Narrow" panose="020B0606020202030204" pitchFamily="34" charset="0"/>
              </a:rPr>
              <a:t>Connect them to Meghan/ Celia/ Jane</a:t>
            </a:r>
          </a:p>
          <a:p>
            <a:endParaRPr lang="en-US" dirty="0"/>
          </a:p>
        </p:txBody>
      </p:sp>
      <p:sp>
        <p:nvSpPr>
          <p:cNvPr id="4" name="Content Placeholder 3">
            <a:extLst>
              <a:ext uri="{FF2B5EF4-FFF2-40B4-BE49-F238E27FC236}">
                <a16:creationId xmlns:a16="http://schemas.microsoft.com/office/drawing/2014/main" id="{A6EA0D24-8267-147D-8B73-93C51DBD0978}"/>
              </a:ext>
            </a:extLst>
          </p:cNvPr>
          <p:cNvSpPr>
            <a:spLocks noGrp="1"/>
          </p:cNvSpPr>
          <p:nvPr>
            <p:ph sz="half" idx="2"/>
          </p:nvPr>
        </p:nvSpPr>
        <p:spPr/>
        <p:txBody>
          <a:bodyPr/>
          <a:lstStyle/>
          <a:p>
            <a:pPr marL="0" indent="0">
              <a:buNone/>
            </a:pPr>
            <a:r>
              <a:rPr lang="en-US" dirty="0">
                <a:latin typeface="Arial Narrow" panose="020B0606020202030204" pitchFamily="34" charset="0"/>
              </a:rPr>
              <a:t>Your Role is NOT to: </a:t>
            </a:r>
          </a:p>
          <a:p>
            <a:r>
              <a:rPr lang="en-US" dirty="0">
                <a:latin typeface="Arial Narrow" panose="020B0606020202030204" pitchFamily="34" charset="0"/>
              </a:rPr>
              <a:t>Investigate or gather details</a:t>
            </a:r>
          </a:p>
          <a:p>
            <a:r>
              <a:rPr lang="en-US" dirty="0">
                <a:latin typeface="Arial Narrow" panose="020B0606020202030204" pitchFamily="34" charset="0"/>
              </a:rPr>
              <a:t>Decide whether the behavior fits a policy definition</a:t>
            </a:r>
          </a:p>
          <a:p>
            <a:r>
              <a:rPr lang="en-US" dirty="0">
                <a:latin typeface="Arial Narrow" panose="020B0606020202030204" pitchFamily="34" charset="0"/>
              </a:rPr>
              <a:t>Promise confidentiality</a:t>
            </a:r>
          </a:p>
          <a:p>
            <a:r>
              <a:rPr lang="en-US" dirty="0">
                <a:latin typeface="Arial Narrow" panose="020B0606020202030204" pitchFamily="34" charset="0"/>
              </a:rPr>
              <a:t>Offer opinions, advice or outcomes</a:t>
            </a:r>
          </a:p>
        </p:txBody>
      </p:sp>
    </p:spTree>
    <p:extLst>
      <p:ext uri="{BB962C8B-B14F-4D97-AF65-F5344CB8AC3E}">
        <p14:creationId xmlns:p14="http://schemas.microsoft.com/office/powerpoint/2010/main" val="2046125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3CE5-198C-9F1E-CD4D-A24E3D02D42E}"/>
              </a:ext>
            </a:extLst>
          </p:cNvPr>
          <p:cNvSpPr>
            <a:spLocks noGrp="1"/>
          </p:cNvSpPr>
          <p:nvPr>
            <p:ph type="title"/>
          </p:nvPr>
        </p:nvSpPr>
        <p:spPr/>
        <p:txBody>
          <a:bodyPr/>
          <a:lstStyle/>
          <a:p>
            <a:pPr algn="ctr"/>
            <a:r>
              <a:rPr lang="en-US" dirty="0">
                <a:solidFill>
                  <a:srgbClr val="00B0F0"/>
                </a:solidFill>
                <a:latin typeface="Arial Narrow" panose="020B0606020202030204" pitchFamily="34" charset="0"/>
              </a:rPr>
              <a:t>When Someone Discloses: Your Words</a:t>
            </a:r>
            <a:endParaRPr lang="en-US" dirty="0"/>
          </a:p>
        </p:txBody>
      </p:sp>
      <p:sp>
        <p:nvSpPr>
          <p:cNvPr id="3" name="Content Placeholder 2">
            <a:extLst>
              <a:ext uri="{FF2B5EF4-FFF2-40B4-BE49-F238E27FC236}">
                <a16:creationId xmlns:a16="http://schemas.microsoft.com/office/drawing/2014/main" id="{3349370C-BFF3-D64C-A79B-B62754E309E4}"/>
              </a:ext>
            </a:extLst>
          </p:cNvPr>
          <p:cNvSpPr>
            <a:spLocks noGrp="1"/>
          </p:cNvSpPr>
          <p:nvPr>
            <p:ph sz="half" idx="1"/>
          </p:nvPr>
        </p:nvSpPr>
        <p:spPr>
          <a:xfrm>
            <a:off x="838201" y="1687513"/>
            <a:ext cx="5181600" cy="4351338"/>
          </a:xfrm>
        </p:spPr>
        <p:txBody>
          <a:bodyPr/>
          <a:lstStyle/>
          <a:p>
            <a:pPr marL="0" indent="0">
              <a:buNone/>
            </a:pPr>
            <a:r>
              <a:rPr lang="en-US" dirty="0">
                <a:latin typeface="Arial Narrow" panose="020B0606020202030204" pitchFamily="34" charset="0"/>
              </a:rPr>
              <a:t>Helpful Responses: </a:t>
            </a:r>
          </a:p>
          <a:p>
            <a:r>
              <a:rPr lang="en-US" dirty="0">
                <a:latin typeface="Arial Narrow" panose="020B0606020202030204" pitchFamily="34" charset="0"/>
              </a:rPr>
              <a:t>“I am glad you told me” </a:t>
            </a:r>
          </a:p>
          <a:p>
            <a:r>
              <a:rPr lang="en-US" dirty="0">
                <a:latin typeface="Arial Narrow" panose="020B0606020202030204" pitchFamily="34" charset="0"/>
              </a:rPr>
              <a:t>I want to be clear about my Role and next steps”</a:t>
            </a:r>
          </a:p>
          <a:p>
            <a:r>
              <a:rPr lang="en-US" dirty="0">
                <a:latin typeface="Arial Narrow" panose="020B0606020202030204" pitchFamily="34" charset="0"/>
              </a:rPr>
              <a:t>I will help connect you with eh the right Support” </a:t>
            </a:r>
          </a:p>
        </p:txBody>
      </p:sp>
      <p:sp>
        <p:nvSpPr>
          <p:cNvPr id="4" name="Content Placeholder 3">
            <a:extLst>
              <a:ext uri="{FF2B5EF4-FFF2-40B4-BE49-F238E27FC236}">
                <a16:creationId xmlns:a16="http://schemas.microsoft.com/office/drawing/2014/main" id="{C2FC2EC4-0DA7-DC39-9C2E-E6F07D4E21DB}"/>
              </a:ext>
            </a:extLst>
          </p:cNvPr>
          <p:cNvSpPr>
            <a:spLocks noGrp="1"/>
          </p:cNvSpPr>
          <p:nvPr>
            <p:ph sz="half" idx="2"/>
          </p:nvPr>
        </p:nvSpPr>
        <p:spPr>
          <a:xfrm>
            <a:off x="6172200" y="1687513"/>
            <a:ext cx="5181600" cy="4351338"/>
          </a:xfrm>
        </p:spPr>
        <p:txBody>
          <a:bodyPr/>
          <a:lstStyle/>
          <a:p>
            <a:pPr marL="0" indent="0">
              <a:buNone/>
            </a:pPr>
            <a:r>
              <a:rPr lang="en-US" dirty="0">
                <a:latin typeface="Arial Narrow" panose="020B0606020202030204" pitchFamily="34" charset="0"/>
              </a:rPr>
              <a:t>Responses to Avoid: </a:t>
            </a:r>
          </a:p>
          <a:p>
            <a:r>
              <a:rPr lang="en-US" dirty="0">
                <a:latin typeface="Arial Narrow" panose="020B0606020202030204" pitchFamily="34" charset="0"/>
              </a:rPr>
              <a:t>“Are you sure that is what they meant?”</a:t>
            </a:r>
          </a:p>
          <a:p>
            <a:r>
              <a:rPr lang="en-US" dirty="0">
                <a:latin typeface="Arial Narrow" panose="020B0606020202030204" pitchFamily="34" charset="0"/>
              </a:rPr>
              <a:t>“Do you want me to keep this confidential?”</a:t>
            </a:r>
          </a:p>
          <a:p>
            <a:r>
              <a:rPr lang="en-US" dirty="0">
                <a:latin typeface="Arial Narrow" panose="020B0606020202030204" pitchFamily="34" charset="0"/>
              </a:rPr>
              <a:t>“That sounds like a misunderstanding.”</a:t>
            </a:r>
          </a:p>
          <a:p>
            <a:r>
              <a:rPr lang="en-US" dirty="0">
                <a:latin typeface="Arial Narrow" panose="020B0606020202030204" pitchFamily="34" charset="0"/>
              </a:rPr>
              <a:t>“Lets wait and see if this repeats/ what happens.”</a:t>
            </a:r>
          </a:p>
        </p:txBody>
      </p:sp>
    </p:spTree>
    <p:extLst>
      <p:ext uri="{BB962C8B-B14F-4D97-AF65-F5344CB8AC3E}">
        <p14:creationId xmlns:p14="http://schemas.microsoft.com/office/powerpoint/2010/main" val="2621343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D633-B296-624C-4D34-5702490C893A}"/>
              </a:ext>
            </a:extLst>
          </p:cNvPr>
          <p:cNvSpPr>
            <a:spLocks noGrp="1"/>
          </p:cNvSpPr>
          <p:nvPr>
            <p:ph type="title"/>
          </p:nvPr>
        </p:nvSpPr>
        <p:spPr/>
        <p:txBody>
          <a:bodyPr/>
          <a:lstStyle/>
          <a:p>
            <a:pPr algn="ctr"/>
            <a:r>
              <a:rPr lang="en-US" sz="5400" dirty="0">
                <a:solidFill>
                  <a:srgbClr val="00B0F0"/>
                </a:solidFill>
                <a:latin typeface="Arial Narrow" panose="020B0606020202030204" pitchFamily="34" charset="0"/>
              </a:rPr>
              <a:t>Why Reporting Matters</a:t>
            </a:r>
          </a:p>
        </p:txBody>
      </p:sp>
      <p:sp>
        <p:nvSpPr>
          <p:cNvPr id="3" name="Content Placeholder 2">
            <a:extLst>
              <a:ext uri="{FF2B5EF4-FFF2-40B4-BE49-F238E27FC236}">
                <a16:creationId xmlns:a16="http://schemas.microsoft.com/office/drawing/2014/main" id="{2A40B894-624F-FC20-A947-D7423AF32399}"/>
              </a:ext>
            </a:extLst>
          </p:cNvPr>
          <p:cNvSpPr>
            <a:spLocks noGrp="1"/>
          </p:cNvSpPr>
          <p:nvPr>
            <p:ph idx="1"/>
          </p:nvPr>
        </p:nvSpPr>
        <p:spPr/>
        <p:txBody>
          <a:bodyPr/>
          <a:lstStyle/>
          <a:p>
            <a:pPr marL="0" indent="0">
              <a:buNone/>
            </a:pPr>
            <a:r>
              <a:rPr lang="en-US" sz="4400" dirty="0">
                <a:latin typeface="Arial Narrow" panose="020B0606020202030204" pitchFamily="34" charset="0"/>
              </a:rPr>
              <a:t>Reporting Helps the College:</a:t>
            </a:r>
          </a:p>
          <a:p>
            <a:r>
              <a:rPr lang="en-US" sz="4400" dirty="0">
                <a:latin typeface="Arial Narrow" panose="020B0606020202030204" pitchFamily="34" charset="0"/>
              </a:rPr>
              <a:t>Identify Patterns and systemic Issues</a:t>
            </a:r>
          </a:p>
          <a:p>
            <a:r>
              <a:rPr lang="en-US" sz="4400" dirty="0">
                <a:latin typeface="Arial Narrow" panose="020B0606020202030204" pitchFamily="34" charset="0"/>
              </a:rPr>
              <a:t>Protect Students, staff, faculty and programs</a:t>
            </a:r>
          </a:p>
          <a:p>
            <a:r>
              <a:rPr lang="en-US" sz="4400" dirty="0">
                <a:latin typeface="Arial Narrow" panose="020B0606020202030204" pitchFamily="34" charset="0"/>
              </a:rPr>
              <a:t>Meet Federal and State Obligations</a:t>
            </a:r>
          </a:p>
          <a:p>
            <a:r>
              <a:rPr lang="en-US" sz="4400" dirty="0">
                <a:latin typeface="Arial Narrow" panose="020B0606020202030204" pitchFamily="34" charset="0"/>
              </a:rPr>
              <a:t>Prevent escalation and Retaliation</a:t>
            </a:r>
          </a:p>
          <a:p>
            <a:endParaRPr lang="en-US" dirty="0"/>
          </a:p>
        </p:txBody>
      </p:sp>
    </p:spTree>
    <p:extLst>
      <p:ext uri="{BB962C8B-B14F-4D97-AF65-F5344CB8AC3E}">
        <p14:creationId xmlns:p14="http://schemas.microsoft.com/office/powerpoint/2010/main" val="3535726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4E3A-09B0-1223-2285-B0430C31A8E6}"/>
              </a:ext>
            </a:extLst>
          </p:cNvPr>
          <p:cNvSpPr>
            <a:spLocks noGrp="1"/>
          </p:cNvSpPr>
          <p:nvPr>
            <p:ph type="title"/>
          </p:nvPr>
        </p:nvSpPr>
        <p:spPr>
          <a:xfrm>
            <a:off x="838200" y="189166"/>
            <a:ext cx="10515600" cy="1325563"/>
          </a:xfrm>
        </p:spPr>
        <p:txBody>
          <a:bodyPr/>
          <a:lstStyle/>
          <a:p>
            <a:pPr algn="ctr"/>
            <a:r>
              <a:rPr lang="en-US" sz="6600" dirty="0">
                <a:solidFill>
                  <a:srgbClr val="0070C0"/>
                </a:solidFill>
                <a:latin typeface="Arial Narrow" panose="020B0606020202030204" pitchFamily="34" charset="0"/>
              </a:rPr>
              <a:t>SCENARIO ONE</a:t>
            </a:r>
          </a:p>
        </p:txBody>
      </p:sp>
      <p:sp>
        <p:nvSpPr>
          <p:cNvPr id="3" name="Content Placeholder 2">
            <a:extLst>
              <a:ext uri="{FF2B5EF4-FFF2-40B4-BE49-F238E27FC236}">
                <a16:creationId xmlns:a16="http://schemas.microsoft.com/office/drawing/2014/main" id="{D682EC33-37F4-6E59-F62A-96AB7AB2285D}"/>
              </a:ext>
            </a:extLst>
          </p:cNvPr>
          <p:cNvSpPr>
            <a:spLocks noGrp="1"/>
          </p:cNvSpPr>
          <p:nvPr>
            <p:ph idx="1"/>
          </p:nvPr>
        </p:nvSpPr>
        <p:spPr>
          <a:xfrm>
            <a:off x="838200" y="1514729"/>
            <a:ext cx="10515600" cy="4351338"/>
          </a:xfrm>
        </p:spPr>
        <p:txBody>
          <a:bodyPr/>
          <a:lstStyle/>
          <a:p>
            <a:r>
              <a:rPr lang="en-US" sz="2000" dirty="0">
                <a:latin typeface="Arial Narrow" panose="020B0606020202030204" pitchFamily="34" charset="0"/>
              </a:rPr>
              <a:t>Jordan is enrolled in a class at BCC and is doing well. The program coordinator, Alex, has been very supportive and often checks in individually with participants about their career goals.</a:t>
            </a:r>
          </a:p>
          <a:p>
            <a:r>
              <a:rPr lang="en-US" sz="2000" dirty="0">
                <a:latin typeface="Arial Narrow" panose="020B0606020202030204" pitchFamily="34" charset="0"/>
              </a:rPr>
              <a:t>Over time, Alex begins to give Jordan more attention than others, offering extra feedback, suggesting they stay after sessions to “go over things,” and mentioning that they have strong connections with local employers.</a:t>
            </a:r>
          </a:p>
          <a:p>
            <a:r>
              <a:rPr lang="en-US" sz="2000" dirty="0">
                <a:latin typeface="Arial Narrow" panose="020B0606020202030204" pitchFamily="34" charset="0"/>
              </a:rPr>
              <a:t>One day, Alex says: “You’re one of the top participants in this program. I’d be happy to personally recommend you to one of our partner employers… but it helps if I really get to know someone. Maybe we could grab dinner sometime and talk more about your future.”</a:t>
            </a:r>
          </a:p>
          <a:p>
            <a:r>
              <a:rPr lang="en-US" sz="2000" dirty="0">
                <a:latin typeface="Arial Narrow" panose="020B0606020202030204" pitchFamily="34" charset="0"/>
              </a:rPr>
              <a:t>Jordan feels uncomfortable but also knows how competitive job placement is. They don’t say anything at the time, but later mention to another staff member:</a:t>
            </a:r>
          </a:p>
          <a:p>
            <a:r>
              <a:rPr lang="en-US" sz="2000" dirty="0">
                <a:latin typeface="Arial Narrow" panose="020B0606020202030204" pitchFamily="34" charset="0"/>
              </a:rPr>
              <a:t>“I don’t want to make this a big deal… I just don’t want to mess up my chances.”</a:t>
            </a:r>
          </a:p>
          <a:p>
            <a:endParaRPr lang="en-US" dirty="0"/>
          </a:p>
        </p:txBody>
      </p:sp>
    </p:spTree>
    <p:extLst>
      <p:ext uri="{BB962C8B-B14F-4D97-AF65-F5344CB8AC3E}">
        <p14:creationId xmlns:p14="http://schemas.microsoft.com/office/powerpoint/2010/main" val="52658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BA1D6-49C5-D834-DD7D-B8024F6333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3E58B2-56CB-DF89-533E-E144C176F64A}"/>
              </a:ext>
            </a:extLst>
          </p:cNvPr>
          <p:cNvSpPr>
            <a:spLocks noGrp="1"/>
          </p:cNvSpPr>
          <p:nvPr>
            <p:ph type="title"/>
          </p:nvPr>
        </p:nvSpPr>
        <p:spPr>
          <a:xfrm>
            <a:off x="838201" y="218821"/>
            <a:ext cx="10515600" cy="1325563"/>
          </a:xfrm>
        </p:spPr>
        <p:txBody>
          <a:bodyPr/>
          <a:lstStyle/>
          <a:p>
            <a:pPr algn="ctr"/>
            <a:r>
              <a:rPr lang="en-US" dirty="0">
                <a:solidFill>
                  <a:srgbClr val="0070C0"/>
                </a:solidFill>
                <a:latin typeface="Arial Narrow" panose="020B0606020202030204" pitchFamily="34" charset="0"/>
              </a:rPr>
              <a:t>Policy on affirmative action, equal opportunity and Diversity</a:t>
            </a:r>
            <a:endParaRPr lang="en-US" dirty="0">
              <a:solidFill>
                <a:srgbClr val="0070C0"/>
              </a:solidFill>
            </a:endParaRPr>
          </a:p>
        </p:txBody>
      </p:sp>
      <p:sp>
        <p:nvSpPr>
          <p:cNvPr id="2" name="Content Placeholder 1">
            <a:extLst>
              <a:ext uri="{FF2B5EF4-FFF2-40B4-BE49-F238E27FC236}">
                <a16:creationId xmlns:a16="http://schemas.microsoft.com/office/drawing/2014/main" id="{D8EBD5AC-AE84-DE9E-32CE-B3837449A58C}"/>
              </a:ext>
            </a:extLst>
          </p:cNvPr>
          <p:cNvSpPr>
            <a:spLocks noGrp="1"/>
          </p:cNvSpPr>
          <p:nvPr>
            <p:ph sz="half" idx="1"/>
          </p:nvPr>
        </p:nvSpPr>
        <p:spPr>
          <a:xfrm>
            <a:off x="838201" y="1680909"/>
            <a:ext cx="5181600" cy="4520311"/>
          </a:xfrm>
        </p:spPr>
        <p:txBody>
          <a:bodyPr/>
          <a:lstStyle/>
          <a:p>
            <a:pPr marL="109728" indent="0">
              <a:buNone/>
            </a:pPr>
            <a:r>
              <a:rPr lang="en-US" sz="3200" dirty="0">
                <a:latin typeface="Arial Narrow" panose="020B0606020202030204" pitchFamily="34" charset="0"/>
              </a:rPr>
              <a:t>Prohibits all types of discrimination:</a:t>
            </a:r>
          </a:p>
          <a:p>
            <a:pPr lvl="1"/>
            <a:r>
              <a:rPr lang="en-US" sz="3200" dirty="0">
                <a:latin typeface="Arial Narrow" panose="020B0606020202030204" pitchFamily="34" charset="0"/>
              </a:rPr>
              <a:t>Discrimination</a:t>
            </a:r>
          </a:p>
          <a:p>
            <a:pPr lvl="1"/>
            <a:r>
              <a:rPr lang="en-US" sz="3200" dirty="0">
                <a:latin typeface="Arial Narrow" panose="020B0606020202030204" pitchFamily="34" charset="0"/>
              </a:rPr>
              <a:t>Harassment</a:t>
            </a:r>
          </a:p>
          <a:p>
            <a:pPr lvl="1"/>
            <a:r>
              <a:rPr lang="en-US" sz="3200" dirty="0">
                <a:latin typeface="Arial Narrow" panose="020B0606020202030204" pitchFamily="34" charset="0"/>
              </a:rPr>
              <a:t>Sexual Harassment</a:t>
            </a:r>
          </a:p>
          <a:p>
            <a:pPr lvl="1"/>
            <a:r>
              <a:rPr lang="en-US" sz="3200" dirty="0">
                <a:latin typeface="Arial Narrow" panose="020B0606020202030204" pitchFamily="34" charset="0"/>
              </a:rPr>
              <a:t>Sexual Assault </a:t>
            </a:r>
          </a:p>
          <a:p>
            <a:pPr lvl="1"/>
            <a:r>
              <a:rPr lang="en-US" sz="3200" dirty="0">
                <a:latin typeface="Arial Narrow" panose="020B0606020202030204" pitchFamily="34" charset="0"/>
              </a:rPr>
              <a:t>Dating &amp; Domestic Violence</a:t>
            </a:r>
          </a:p>
          <a:p>
            <a:pPr lvl="1"/>
            <a:r>
              <a:rPr lang="en-US" sz="3200" dirty="0">
                <a:latin typeface="Arial Narrow" panose="020B0606020202030204" pitchFamily="34" charset="0"/>
              </a:rPr>
              <a:t>Stalking</a:t>
            </a:r>
          </a:p>
          <a:p>
            <a:pPr lvl="1"/>
            <a:r>
              <a:rPr lang="en-US" sz="3200" dirty="0">
                <a:latin typeface="Arial Narrow" panose="020B0606020202030204" pitchFamily="34" charset="0"/>
              </a:rPr>
              <a:t>Retaliation</a:t>
            </a:r>
          </a:p>
          <a:p>
            <a:endParaRPr lang="en-US" dirty="0"/>
          </a:p>
        </p:txBody>
      </p:sp>
      <p:sp>
        <p:nvSpPr>
          <p:cNvPr id="3" name="Content Placeholder 2">
            <a:extLst>
              <a:ext uri="{FF2B5EF4-FFF2-40B4-BE49-F238E27FC236}">
                <a16:creationId xmlns:a16="http://schemas.microsoft.com/office/drawing/2014/main" id="{2E91F97F-993D-7E24-9203-43EBF69DB32E}"/>
              </a:ext>
            </a:extLst>
          </p:cNvPr>
          <p:cNvSpPr>
            <a:spLocks noGrp="1"/>
          </p:cNvSpPr>
          <p:nvPr>
            <p:ph sz="half" idx="2"/>
          </p:nvPr>
        </p:nvSpPr>
        <p:spPr>
          <a:xfrm>
            <a:off x="6172201" y="1690688"/>
            <a:ext cx="5181600" cy="4351338"/>
          </a:xfrm>
        </p:spPr>
        <p:txBody>
          <a:bodyPr/>
          <a:lstStyle/>
          <a:p>
            <a:pPr marL="109728" indent="0">
              <a:buNone/>
            </a:pPr>
            <a:r>
              <a:rPr lang="en-US" sz="3200" dirty="0">
                <a:latin typeface="Arial Narrow" panose="020B0606020202030204" pitchFamily="34" charset="0"/>
              </a:rPr>
              <a:t>Provides:</a:t>
            </a:r>
          </a:p>
          <a:p>
            <a:pPr lvl="1">
              <a:spcAft>
                <a:spcPts val="600"/>
              </a:spcAft>
            </a:pPr>
            <a:r>
              <a:rPr lang="en-US" sz="3200" dirty="0">
                <a:latin typeface="Arial Narrow" panose="020B0606020202030204" pitchFamily="34" charset="0"/>
              </a:rPr>
              <a:t>Definitions</a:t>
            </a:r>
          </a:p>
          <a:p>
            <a:pPr lvl="1">
              <a:spcAft>
                <a:spcPts val="600"/>
              </a:spcAft>
            </a:pPr>
            <a:r>
              <a:rPr lang="en-US" sz="3200" dirty="0">
                <a:latin typeface="Arial Narrow" panose="020B0606020202030204" pitchFamily="34" charset="0"/>
              </a:rPr>
              <a:t>Policies</a:t>
            </a:r>
          </a:p>
          <a:p>
            <a:pPr lvl="1">
              <a:spcAft>
                <a:spcPts val="600"/>
              </a:spcAft>
            </a:pPr>
            <a:r>
              <a:rPr lang="en-US" sz="3200" dirty="0">
                <a:latin typeface="Arial Narrow" panose="020B0606020202030204" pitchFamily="34" charset="0"/>
              </a:rPr>
              <a:t>Duty to Report</a:t>
            </a:r>
          </a:p>
          <a:p>
            <a:pPr lvl="1">
              <a:spcAft>
                <a:spcPts val="600"/>
              </a:spcAft>
            </a:pPr>
            <a:r>
              <a:rPr lang="en-US" sz="3200" dirty="0">
                <a:latin typeface="Arial Narrow" panose="020B0606020202030204" pitchFamily="34" charset="0"/>
              </a:rPr>
              <a:t>Confidential Employees</a:t>
            </a:r>
          </a:p>
          <a:p>
            <a:pPr lvl="1">
              <a:spcAft>
                <a:spcPts val="600"/>
              </a:spcAft>
            </a:pPr>
            <a:r>
              <a:rPr lang="en-US" sz="3200" dirty="0">
                <a:latin typeface="Arial Narrow" panose="020B0606020202030204" pitchFamily="34" charset="0"/>
              </a:rPr>
              <a:t>Nonconfidential Employees </a:t>
            </a:r>
          </a:p>
          <a:p>
            <a:pPr lvl="1">
              <a:spcAft>
                <a:spcPts val="600"/>
              </a:spcAft>
            </a:pPr>
            <a:r>
              <a:rPr lang="en-US" sz="3200" dirty="0">
                <a:latin typeface="Arial Narrow" panose="020B0606020202030204" pitchFamily="34" charset="0"/>
              </a:rPr>
              <a:t>Complaint Procedure</a:t>
            </a:r>
          </a:p>
          <a:p>
            <a:endParaRPr lang="en-US" dirty="0"/>
          </a:p>
        </p:txBody>
      </p:sp>
    </p:spTree>
    <p:extLst>
      <p:ext uri="{BB962C8B-B14F-4D97-AF65-F5344CB8AC3E}">
        <p14:creationId xmlns:p14="http://schemas.microsoft.com/office/powerpoint/2010/main" val="2617856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2BC6C-38B2-D79C-3808-A60E30A40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209BA-729F-FB90-2B87-A6A793806DC0}"/>
              </a:ext>
            </a:extLst>
          </p:cNvPr>
          <p:cNvSpPr>
            <a:spLocks noGrp="1"/>
          </p:cNvSpPr>
          <p:nvPr>
            <p:ph type="title"/>
          </p:nvPr>
        </p:nvSpPr>
        <p:spPr>
          <a:xfrm>
            <a:off x="838200" y="189166"/>
            <a:ext cx="10515600" cy="1325563"/>
          </a:xfrm>
        </p:spPr>
        <p:txBody>
          <a:bodyPr/>
          <a:lstStyle/>
          <a:p>
            <a:pPr algn="ctr"/>
            <a:r>
              <a:rPr lang="en-US" sz="6600" dirty="0">
                <a:solidFill>
                  <a:srgbClr val="0070C0"/>
                </a:solidFill>
                <a:latin typeface="Arial Narrow" panose="020B0606020202030204" pitchFamily="34" charset="0"/>
              </a:rPr>
              <a:t>SCENARIO TWO</a:t>
            </a:r>
          </a:p>
        </p:txBody>
      </p:sp>
      <p:sp>
        <p:nvSpPr>
          <p:cNvPr id="3" name="Content Placeholder 2">
            <a:extLst>
              <a:ext uri="{FF2B5EF4-FFF2-40B4-BE49-F238E27FC236}">
                <a16:creationId xmlns:a16="http://schemas.microsoft.com/office/drawing/2014/main" id="{B091ED4F-C7F9-F1F0-5612-EFB003373E01}"/>
              </a:ext>
            </a:extLst>
          </p:cNvPr>
          <p:cNvSpPr>
            <a:spLocks noGrp="1"/>
          </p:cNvSpPr>
          <p:nvPr>
            <p:ph idx="1"/>
          </p:nvPr>
        </p:nvSpPr>
        <p:spPr>
          <a:xfrm>
            <a:off x="838200" y="1514729"/>
            <a:ext cx="10515600" cy="4351338"/>
          </a:xfrm>
        </p:spPr>
        <p:txBody>
          <a:bodyPr/>
          <a:lstStyle/>
          <a:p>
            <a:r>
              <a:rPr lang="en-US" sz="2000" dirty="0">
                <a:latin typeface="Arial Narrow" panose="020B0606020202030204" pitchFamily="34" charset="0"/>
              </a:rPr>
              <a:t>BCC is preparing to launch a new certificate program aimed at increasing enrollment from the local community. The marketing team creates a Facebook post promoting the program, which gets strong engagement.</a:t>
            </a:r>
          </a:p>
          <a:p>
            <a:r>
              <a:rPr lang="en-US" sz="2000" dirty="0">
                <a:latin typeface="Arial Narrow" panose="020B0606020202030204" pitchFamily="34" charset="0"/>
              </a:rPr>
              <a:t>In the comments, a community member asks: “Will this program be available in Spanish? A lot of people in our community would be interested.”</a:t>
            </a:r>
          </a:p>
          <a:p>
            <a:r>
              <a:rPr lang="en-US" sz="2000" dirty="0">
                <a:latin typeface="Arial Narrow" panose="020B0606020202030204" pitchFamily="34" charset="0"/>
              </a:rPr>
              <a:t>Before the official account responds, a staff member from the department, who is involved in outreach and whose profile clearly lists BCC as their employer, replies from their personal account: “Honestly, if someone can’t follow the program in English, they might struggle to succeed anyway.”</a:t>
            </a:r>
          </a:p>
          <a:p>
            <a:r>
              <a:rPr lang="en-US" sz="2000" dirty="0">
                <a:latin typeface="Arial Narrow" panose="020B0606020202030204" pitchFamily="34" charset="0"/>
              </a:rPr>
              <a:t>The comment gains attention. Some community members respond negatively, while others defend the statement. A few prospective students who had expressed interest stop engaging with the post.</a:t>
            </a:r>
          </a:p>
          <a:p>
            <a:r>
              <a:rPr lang="en-US" sz="2000" dirty="0">
                <a:latin typeface="Arial Narrow" panose="020B0606020202030204" pitchFamily="34" charset="0"/>
              </a:rPr>
              <a:t>Later that day, another staff member says: “I know that wasn’t posted from the official account… but it doesn’t sit right with me.”</a:t>
            </a:r>
          </a:p>
          <a:p>
            <a:endParaRPr lang="en-US" dirty="0"/>
          </a:p>
        </p:txBody>
      </p:sp>
    </p:spTree>
    <p:extLst>
      <p:ext uri="{BB962C8B-B14F-4D97-AF65-F5344CB8AC3E}">
        <p14:creationId xmlns:p14="http://schemas.microsoft.com/office/powerpoint/2010/main" val="1635653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6C3E5-2CDC-0460-D41A-5BCB292AA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94FBF-0370-66E5-2825-C0C9A5A377D5}"/>
              </a:ext>
            </a:extLst>
          </p:cNvPr>
          <p:cNvSpPr>
            <a:spLocks noGrp="1"/>
          </p:cNvSpPr>
          <p:nvPr>
            <p:ph type="title"/>
          </p:nvPr>
        </p:nvSpPr>
        <p:spPr>
          <a:xfrm>
            <a:off x="838200" y="189166"/>
            <a:ext cx="10515600" cy="1325563"/>
          </a:xfrm>
        </p:spPr>
        <p:txBody>
          <a:bodyPr/>
          <a:lstStyle/>
          <a:p>
            <a:pPr algn="ctr"/>
            <a:r>
              <a:rPr lang="en-US" sz="6600" dirty="0">
                <a:solidFill>
                  <a:srgbClr val="0070C0"/>
                </a:solidFill>
                <a:latin typeface="Arial Narrow" panose="020B0606020202030204" pitchFamily="34" charset="0"/>
              </a:rPr>
              <a:t>SCENARIO THREE</a:t>
            </a:r>
          </a:p>
        </p:txBody>
      </p:sp>
      <p:sp>
        <p:nvSpPr>
          <p:cNvPr id="3" name="Content Placeholder 2">
            <a:extLst>
              <a:ext uri="{FF2B5EF4-FFF2-40B4-BE49-F238E27FC236}">
                <a16:creationId xmlns:a16="http://schemas.microsoft.com/office/drawing/2014/main" id="{50D8042D-D2D4-5C3E-AA5E-C773D482396A}"/>
              </a:ext>
            </a:extLst>
          </p:cNvPr>
          <p:cNvSpPr>
            <a:spLocks noGrp="1"/>
          </p:cNvSpPr>
          <p:nvPr>
            <p:ph idx="1"/>
          </p:nvPr>
        </p:nvSpPr>
        <p:spPr>
          <a:xfrm>
            <a:off x="838200" y="1350136"/>
            <a:ext cx="10515600" cy="4593463"/>
          </a:xfrm>
        </p:spPr>
        <p:txBody>
          <a:bodyPr/>
          <a:lstStyle/>
          <a:p>
            <a:r>
              <a:rPr lang="en-US" sz="2000" dirty="0">
                <a:latin typeface="Arial Narrow" panose="020B0606020202030204" pitchFamily="34" charset="0"/>
              </a:rPr>
              <a:t>Rachel is a staff member in BCC’s marketing and outreach team and is involved in promoting community programs and events. Her LinkedIn and Instagram profiles both list BCC as her employer, and she often shares college-related content.</a:t>
            </a:r>
          </a:p>
          <a:p>
            <a:r>
              <a:rPr lang="en-US" sz="2000" dirty="0">
                <a:latin typeface="Arial Narrow" panose="020B0606020202030204" pitchFamily="34" charset="0"/>
              </a:rPr>
              <a:t>One evening, Rachel posts a meme on her personal Instagram story that includes negative stereotypes about Jewish people, implying they are manipulative and control financial systems. She adds a caption: “People don’t want to talk about this, but it’s true.”</a:t>
            </a:r>
          </a:p>
          <a:p>
            <a:r>
              <a:rPr lang="en-US" sz="2000" dirty="0">
                <a:latin typeface="Arial Narrow" panose="020B0606020202030204" pitchFamily="34" charset="0"/>
              </a:rPr>
              <a:t>Several people see the post, including: A current BCC student who is Jewish and follows her because of her role in promoting programs; A colleague who recognizes the content as antisemitic, A community partner who has collaborated with BCC on events.</a:t>
            </a:r>
          </a:p>
          <a:p>
            <a:r>
              <a:rPr lang="en-US" sz="2000" dirty="0">
                <a:latin typeface="Arial Narrow" panose="020B0606020202030204" pitchFamily="34" charset="0"/>
              </a:rPr>
              <a:t>The next day the student emails a staff member saying: “I don’t feel comfortable participating in programs if this is how staff view people like me.”</a:t>
            </a:r>
          </a:p>
          <a:p>
            <a:r>
              <a:rPr lang="en-US" sz="2000" dirty="0">
                <a:latin typeface="Arial Narrow" panose="020B0606020202030204" pitchFamily="34" charset="0"/>
              </a:rPr>
              <a:t>The community partner asks whether BCC “condones this kind of messaging”</a:t>
            </a:r>
          </a:p>
          <a:p>
            <a:r>
              <a:rPr lang="en-US" sz="2000" dirty="0">
                <a:latin typeface="Arial Narrow" panose="020B0606020202030204" pitchFamily="34" charset="0"/>
              </a:rPr>
              <a:t>The colleague brings it to your attention and says: “I know this was on her personal account, but given her role and visibility, I’m concerned about the impact.”</a:t>
            </a:r>
          </a:p>
          <a:p>
            <a:endParaRPr lang="en-US" dirty="0"/>
          </a:p>
        </p:txBody>
      </p:sp>
    </p:spTree>
    <p:extLst>
      <p:ext uri="{BB962C8B-B14F-4D97-AF65-F5344CB8AC3E}">
        <p14:creationId xmlns:p14="http://schemas.microsoft.com/office/powerpoint/2010/main" val="3868520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30384E-A6A3-4C00-8FBB-8C1FEE693E84}"/>
              </a:ext>
            </a:extLst>
          </p:cNvPr>
          <p:cNvSpPr>
            <a:spLocks noGrp="1"/>
          </p:cNvSpPr>
          <p:nvPr>
            <p:ph idx="1"/>
          </p:nvPr>
        </p:nvSpPr>
        <p:spPr>
          <a:xfrm>
            <a:off x="838200" y="1604264"/>
            <a:ext cx="10515600" cy="3891280"/>
          </a:xfrm>
        </p:spPr>
        <p:txBody>
          <a:bodyPr>
            <a:noAutofit/>
          </a:bodyPr>
          <a:lstStyle/>
          <a:p>
            <a:pPr marL="109728" indent="0">
              <a:buNone/>
            </a:pPr>
            <a:r>
              <a:rPr lang="en-US" sz="4800" u="sng" dirty="0">
                <a:latin typeface="Arial Narrow" panose="020B0606020202030204" pitchFamily="34" charset="0"/>
              </a:rPr>
              <a:t>Meghan MacBain</a:t>
            </a:r>
            <a:endParaRPr lang="en-US" sz="4800" dirty="0">
              <a:latin typeface="Arial Narrow" panose="020B0606020202030204" pitchFamily="34" charset="0"/>
            </a:endParaRPr>
          </a:p>
          <a:p>
            <a:pPr marL="109728" indent="0">
              <a:buNone/>
            </a:pPr>
            <a:r>
              <a:rPr lang="en-US" sz="4800" dirty="0">
                <a:latin typeface="Arial Narrow" panose="020B0606020202030204" pitchFamily="34" charset="0"/>
              </a:rPr>
              <a:t>Director of Compliance and Advocacy</a:t>
            </a:r>
          </a:p>
          <a:p>
            <a:pPr marL="109728" indent="0">
              <a:buNone/>
            </a:pPr>
            <a:r>
              <a:rPr lang="en-US" sz="4800" dirty="0">
                <a:latin typeface="Arial Narrow" panose="020B0606020202030204" pitchFamily="34" charset="0"/>
              </a:rPr>
              <a:t>Title IX Coordinator, Affirmative Action Officer</a:t>
            </a:r>
          </a:p>
          <a:p>
            <a:pPr marL="109728" indent="0">
              <a:buNone/>
            </a:pPr>
            <a:r>
              <a:rPr lang="en-US" sz="4800" u="sng" dirty="0">
                <a:latin typeface="Arial Narrow" panose="020B0606020202030204" pitchFamily="34" charset="0"/>
                <a:hlinkClick r:id="rId2"/>
              </a:rPr>
              <a:t>mmacbain@berkshirecc.edu</a:t>
            </a:r>
            <a:endParaRPr lang="en-US" sz="4800" u="sng" dirty="0">
              <a:latin typeface="Arial Narrow" panose="020B0606020202030204" pitchFamily="34" charset="0"/>
            </a:endParaRPr>
          </a:p>
          <a:p>
            <a:pPr marL="109728" indent="0">
              <a:buNone/>
            </a:pPr>
            <a:r>
              <a:rPr lang="en-US" sz="4800" dirty="0">
                <a:latin typeface="Arial Narrow" panose="020B0606020202030204" pitchFamily="34" charset="0"/>
              </a:rPr>
              <a:t>413-236-1027</a:t>
            </a:r>
          </a:p>
        </p:txBody>
      </p:sp>
      <p:sp>
        <p:nvSpPr>
          <p:cNvPr id="3" name="Title 2">
            <a:extLst>
              <a:ext uri="{FF2B5EF4-FFF2-40B4-BE49-F238E27FC236}">
                <a16:creationId xmlns:a16="http://schemas.microsoft.com/office/drawing/2014/main" id="{EE3F82E5-EDB1-4FF9-B7A8-720D45760B55}"/>
              </a:ext>
            </a:extLst>
          </p:cNvPr>
          <p:cNvSpPr>
            <a:spLocks noGrp="1"/>
          </p:cNvSpPr>
          <p:nvPr>
            <p:ph type="title"/>
          </p:nvPr>
        </p:nvSpPr>
        <p:spPr/>
        <p:txBody>
          <a:bodyPr/>
          <a:lstStyle/>
          <a:p>
            <a:pPr algn="ctr"/>
            <a:r>
              <a:rPr lang="en-US" sz="6000" dirty="0">
                <a:solidFill>
                  <a:srgbClr val="0070C0"/>
                </a:solidFill>
                <a:latin typeface="Arial Narrow" panose="020B0606020202030204" pitchFamily="34" charset="0"/>
              </a:rPr>
              <a:t>Any Questions? </a:t>
            </a:r>
          </a:p>
        </p:txBody>
      </p:sp>
    </p:spTree>
    <p:extLst>
      <p:ext uri="{BB962C8B-B14F-4D97-AF65-F5344CB8AC3E}">
        <p14:creationId xmlns:p14="http://schemas.microsoft.com/office/powerpoint/2010/main" val="11259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F38A-CDAD-E246-217C-F5D51AA87A4D}"/>
              </a:ext>
            </a:extLst>
          </p:cNvPr>
          <p:cNvSpPr>
            <a:spLocks noGrp="1"/>
          </p:cNvSpPr>
          <p:nvPr>
            <p:ph type="title"/>
          </p:nvPr>
        </p:nvSpPr>
        <p:spPr/>
        <p:txBody>
          <a:bodyPr/>
          <a:lstStyle/>
          <a:p>
            <a:pPr algn="ctr"/>
            <a:r>
              <a:rPr lang="en-US" sz="8000" dirty="0">
                <a:solidFill>
                  <a:srgbClr val="00B0F0"/>
                </a:solidFill>
                <a:latin typeface="Arial Narrow" panose="020B0606020202030204" pitchFamily="34" charset="0"/>
              </a:rPr>
              <a:t>Common Myths</a:t>
            </a:r>
          </a:p>
        </p:txBody>
      </p:sp>
      <p:sp>
        <p:nvSpPr>
          <p:cNvPr id="3" name="Content Placeholder 2">
            <a:extLst>
              <a:ext uri="{FF2B5EF4-FFF2-40B4-BE49-F238E27FC236}">
                <a16:creationId xmlns:a16="http://schemas.microsoft.com/office/drawing/2014/main" id="{D2173E96-6017-5EF4-4106-E8FFAE160E42}"/>
              </a:ext>
            </a:extLst>
          </p:cNvPr>
          <p:cNvSpPr>
            <a:spLocks noGrp="1"/>
          </p:cNvSpPr>
          <p:nvPr>
            <p:ph idx="1"/>
          </p:nvPr>
        </p:nvSpPr>
        <p:spPr/>
        <p:txBody>
          <a:bodyPr/>
          <a:lstStyle/>
          <a:p>
            <a:pPr lvl="0"/>
            <a:r>
              <a:rPr lang="en-US" sz="3600" dirty="0">
                <a:latin typeface="Arial Narrow" panose="020B0606020202030204" pitchFamily="34" charset="0"/>
              </a:rPr>
              <a:t>“I’ll get someone in trouble if I report.” </a:t>
            </a:r>
          </a:p>
          <a:p>
            <a:pPr lvl="0"/>
            <a:r>
              <a:rPr lang="en-US" sz="3600" dirty="0">
                <a:latin typeface="Arial Narrow" panose="020B0606020202030204" pitchFamily="34" charset="0"/>
              </a:rPr>
              <a:t>“If it wasn’t intentional, it’s not discrimination.” </a:t>
            </a:r>
          </a:p>
          <a:p>
            <a:pPr lvl="0"/>
            <a:r>
              <a:rPr lang="en-US" sz="3600" dirty="0">
                <a:latin typeface="Arial Narrow" panose="020B0606020202030204" pitchFamily="34" charset="0"/>
              </a:rPr>
              <a:t>“If a student asks me to keep a disclosure secret, I have to agree.” </a:t>
            </a:r>
          </a:p>
          <a:p>
            <a:pPr lvl="0"/>
            <a:r>
              <a:rPr lang="en-US" sz="3600" dirty="0">
                <a:latin typeface="Arial Narrow" panose="020B0606020202030204" pitchFamily="34" charset="0"/>
              </a:rPr>
              <a:t>“If the conduct was a joke or ‘not that serious,’ it’s not a policy issue”</a:t>
            </a:r>
          </a:p>
          <a:p>
            <a:pPr lvl="0"/>
            <a:r>
              <a:rPr lang="en-US" sz="3600" dirty="0">
                <a:latin typeface="Arial Narrow" panose="020B0606020202030204" pitchFamily="34" charset="0"/>
              </a:rPr>
              <a:t>“I need all the details before I report it.”</a:t>
            </a:r>
          </a:p>
        </p:txBody>
      </p:sp>
    </p:spTree>
    <p:extLst>
      <p:ext uri="{BB962C8B-B14F-4D97-AF65-F5344CB8AC3E}">
        <p14:creationId xmlns:p14="http://schemas.microsoft.com/office/powerpoint/2010/main" val="3081361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B93D-93AA-9903-64FF-E0DC7576F302}"/>
              </a:ext>
            </a:extLst>
          </p:cNvPr>
          <p:cNvSpPr>
            <a:spLocks noGrp="1"/>
          </p:cNvSpPr>
          <p:nvPr>
            <p:ph type="title"/>
          </p:nvPr>
        </p:nvSpPr>
        <p:spPr>
          <a:xfrm>
            <a:off x="838200" y="191389"/>
            <a:ext cx="10515600" cy="704723"/>
          </a:xfrm>
        </p:spPr>
        <p:txBody>
          <a:bodyPr/>
          <a:lstStyle/>
          <a:p>
            <a:r>
              <a:rPr lang="en-US" dirty="0"/>
              <a:t>Scenario                            Questions</a:t>
            </a:r>
          </a:p>
        </p:txBody>
      </p:sp>
      <p:sp>
        <p:nvSpPr>
          <p:cNvPr id="3" name="Content Placeholder 2">
            <a:extLst>
              <a:ext uri="{FF2B5EF4-FFF2-40B4-BE49-F238E27FC236}">
                <a16:creationId xmlns:a16="http://schemas.microsoft.com/office/drawing/2014/main" id="{770730C6-6C19-90E4-4649-AED9FB7AE4B3}"/>
              </a:ext>
            </a:extLst>
          </p:cNvPr>
          <p:cNvSpPr>
            <a:spLocks noGrp="1"/>
          </p:cNvSpPr>
          <p:nvPr>
            <p:ph sz="half" idx="1"/>
          </p:nvPr>
        </p:nvSpPr>
        <p:spPr>
          <a:xfrm>
            <a:off x="838200" y="1441576"/>
            <a:ext cx="5181600" cy="4968367"/>
          </a:xfrm>
        </p:spPr>
        <p:txBody>
          <a:bodyPr/>
          <a:lstStyle/>
          <a:p>
            <a:pPr marL="0" indent="0">
              <a:buNone/>
            </a:pPr>
            <a:r>
              <a:rPr lang="en-US" sz="2000" dirty="0"/>
              <a:t>You are a faculty member at BCC.</a:t>
            </a:r>
          </a:p>
          <a:p>
            <a:pPr marL="0" indent="0">
              <a:buNone/>
            </a:pPr>
            <a:r>
              <a:rPr lang="en-US" sz="2000" dirty="0"/>
              <a:t>After class, a student lingers while others leave. They seem uncomfortable and hesitant.</a:t>
            </a:r>
          </a:p>
          <a:p>
            <a:pPr marL="0" indent="0">
              <a:buNone/>
            </a:pPr>
            <a:r>
              <a:rPr lang="en-US" sz="2000" dirty="0"/>
              <a:t>The student says:</a:t>
            </a:r>
          </a:p>
          <a:p>
            <a:pPr marL="0" indent="0">
              <a:buNone/>
            </a:pPr>
            <a:r>
              <a:rPr lang="en-US" sz="2000" i="1" dirty="0"/>
              <a:t>“I don’t really know who else to talk to, but something happened with another student in my lab group. They keep making comments about my body and sending me messages late at night. I’ve told them to stop, but it hasn’t. I don’t feel comfortable in lab anymore.”</a:t>
            </a:r>
            <a:endParaRPr lang="en-US" sz="2000" dirty="0"/>
          </a:p>
          <a:p>
            <a:pPr marL="0" indent="0">
              <a:buNone/>
            </a:pPr>
            <a:r>
              <a:rPr lang="en-US" sz="2000" dirty="0"/>
              <a:t>The student then says:</a:t>
            </a:r>
          </a:p>
          <a:p>
            <a:pPr marL="0" indent="0">
              <a:buNone/>
            </a:pPr>
            <a:r>
              <a:rPr lang="en-US" sz="2000" i="1" dirty="0"/>
              <a:t>“I don’t want to make a big deal about it. Can you just keep this between us?”</a:t>
            </a:r>
            <a:endParaRPr lang="en-US" sz="2000" dirty="0"/>
          </a:p>
          <a:p>
            <a:endParaRPr lang="en-US" dirty="0"/>
          </a:p>
        </p:txBody>
      </p:sp>
      <p:sp>
        <p:nvSpPr>
          <p:cNvPr id="5" name="Rectangle 1">
            <a:extLst>
              <a:ext uri="{FF2B5EF4-FFF2-40B4-BE49-F238E27FC236}">
                <a16:creationId xmlns:a16="http://schemas.microsoft.com/office/drawing/2014/main" id="{486E7401-9449-A95E-3682-3C99F2E6E6B8}"/>
              </a:ext>
            </a:extLst>
          </p:cNvPr>
          <p:cNvSpPr>
            <a:spLocks noGrp="1" noChangeArrowheads="1"/>
          </p:cNvSpPr>
          <p:nvPr>
            <p:ph sz="half" idx="2"/>
          </p:nvPr>
        </p:nvSpPr>
        <p:spPr bwMode="auto">
          <a:xfrm>
            <a:off x="6105077" y="1441576"/>
            <a:ext cx="567655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latin typeface="Arial" panose="020B0604020202020204" pitchFamily="34" charset="0"/>
              </a:rPr>
              <a:t> What is the </a:t>
            </a:r>
            <a:r>
              <a:rPr kumimoji="0" lang="en-US" altLang="en-US" sz="1800" i="1" u="none" strike="noStrike" cap="none" normalizeH="0" baseline="0" dirty="0">
                <a:ln>
                  <a:noFill/>
                </a:ln>
                <a:solidFill>
                  <a:schemeClr val="tx1"/>
                </a:solidFill>
                <a:effectLst/>
                <a:latin typeface="Arial" panose="020B0604020202020204" pitchFamily="34" charset="0"/>
              </a:rPr>
              <a:t>first thing</a:t>
            </a:r>
            <a:r>
              <a:rPr kumimoji="0" lang="en-US" altLang="en-US" sz="1800" i="0" u="none" strike="noStrike" cap="none" normalizeH="0" baseline="0" dirty="0">
                <a:ln>
                  <a:noFill/>
                </a:ln>
                <a:solidFill>
                  <a:schemeClr val="tx1"/>
                </a:solidFill>
                <a:effectLst/>
                <a:latin typeface="Arial" panose="020B0604020202020204" pitchFamily="34" charset="0"/>
              </a:rPr>
              <a:t> you should say?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latin typeface="Arial" panose="020B0604020202020204" pitchFamily="34" charset="0"/>
              </a:rPr>
              <a:t> What should you </a:t>
            </a:r>
            <a:r>
              <a:rPr kumimoji="0" lang="en-US" altLang="en-US" sz="1800" i="1" u="none" strike="noStrike" cap="none" normalizeH="0" baseline="0" dirty="0">
                <a:ln>
                  <a:noFill/>
                </a:ln>
                <a:solidFill>
                  <a:schemeClr val="tx1"/>
                </a:solidFill>
                <a:effectLst/>
                <a:latin typeface="Arial" panose="020B0604020202020204" pitchFamily="34" charset="0"/>
              </a:rPr>
              <a:t>not</a:t>
            </a:r>
            <a:r>
              <a:rPr kumimoji="0" lang="en-US" altLang="en-US" sz="1800" i="0" u="none" strike="noStrike" cap="none" normalizeH="0" baseline="0" dirty="0">
                <a:ln>
                  <a:noFill/>
                </a:ln>
                <a:solidFill>
                  <a:schemeClr val="tx1"/>
                </a:solidFill>
                <a:effectLst/>
                <a:latin typeface="Arial" panose="020B0604020202020204" pitchFamily="34" charset="0"/>
              </a:rPr>
              <a:t> say or do?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latin typeface="Arial" panose="020B0604020202020204" pitchFamily="34" charset="0"/>
              </a:rPr>
              <a:t> What is your responsibility next, based on your role?</a:t>
            </a:r>
          </a:p>
        </p:txBody>
      </p:sp>
    </p:spTree>
    <p:extLst>
      <p:ext uri="{BB962C8B-B14F-4D97-AF65-F5344CB8AC3E}">
        <p14:creationId xmlns:p14="http://schemas.microsoft.com/office/powerpoint/2010/main" val="2732619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181A9E7-DED1-5F0D-90A1-0D973F4DE2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DC57C4-02DE-26E2-F096-43B8378E0476}"/>
              </a:ext>
            </a:extLst>
          </p:cNvPr>
          <p:cNvSpPr>
            <a:spLocks noGrp="1"/>
          </p:cNvSpPr>
          <p:nvPr>
            <p:ph type="title"/>
          </p:nvPr>
        </p:nvSpPr>
        <p:spPr>
          <a:xfrm>
            <a:off x="838200" y="365125"/>
            <a:ext cx="10515600" cy="494411"/>
          </a:xfrm>
        </p:spPr>
        <p:txBody>
          <a:bodyPr/>
          <a:lstStyle/>
          <a:p>
            <a:pPr algn="ctr"/>
            <a:r>
              <a:rPr lang="en-US" dirty="0">
                <a:solidFill>
                  <a:srgbClr val="0070C0"/>
                </a:solidFill>
                <a:latin typeface="Arial Narrow" panose="020B0606020202030204" pitchFamily="34" charset="0"/>
              </a:rPr>
              <a:t>Disclosures of Concerning Behavior</a:t>
            </a:r>
            <a:endParaRPr lang="en-US" dirty="0">
              <a:solidFill>
                <a:srgbClr val="0070C0"/>
              </a:solidFill>
            </a:endParaRPr>
          </a:p>
        </p:txBody>
      </p:sp>
      <p:sp>
        <p:nvSpPr>
          <p:cNvPr id="5" name="Content Placeholder 4">
            <a:extLst>
              <a:ext uri="{FF2B5EF4-FFF2-40B4-BE49-F238E27FC236}">
                <a16:creationId xmlns:a16="http://schemas.microsoft.com/office/drawing/2014/main" id="{2C5DAE7A-2947-02A3-8D36-31D3F973E4C9}"/>
              </a:ext>
            </a:extLst>
          </p:cNvPr>
          <p:cNvSpPr>
            <a:spLocks noGrp="1"/>
          </p:cNvSpPr>
          <p:nvPr>
            <p:ph idx="1"/>
          </p:nvPr>
        </p:nvSpPr>
        <p:spPr>
          <a:xfrm>
            <a:off x="838200" y="1057530"/>
            <a:ext cx="10515600" cy="5435346"/>
          </a:xfrm>
        </p:spPr>
        <p:txBody>
          <a:bodyPr/>
          <a:lstStyle/>
          <a:p>
            <a:pPr marL="2116" indent="0">
              <a:spcBef>
                <a:spcPts val="0"/>
              </a:spcBef>
              <a:buSzPct val="100000"/>
              <a:buNone/>
            </a:pPr>
            <a:r>
              <a:rPr lang="en-US" sz="2400" dirty="0">
                <a:latin typeface="Arial Narrow" panose="020B0606020202030204" pitchFamily="34" charset="0"/>
              </a:rPr>
              <a:t>Always Ask if the student or employee is safe, if not</a:t>
            </a:r>
            <a:r>
              <a:rPr lang="en-US" sz="2400" i="1" dirty="0">
                <a:latin typeface="Arial Narrow" panose="020B0606020202030204" pitchFamily="34" charset="0"/>
              </a:rPr>
              <a:t>, </a:t>
            </a:r>
            <a:r>
              <a:rPr lang="en-US" sz="2400" b="1" dirty="0">
                <a:latin typeface="Arial Narrow" panose="020B0606020202030204" pitchFamily="34" charset="0"/>
              </a:rPr>
              <a:t>call Campus Security (413) 499-4660, </a:t>
            </a:r>
            <a:r>
              <a:rPr lang="en-US" sz="2400" b="1" dirty="0" err="1">
                <a:latin typeface="Arial Narrow" panose="020B0606020202030204" pitchFamily="34" charset="0"/>
              </a:rPr>
              <a:t>ext</a:t>
            </a:r>
            <a:r>
              <a:rPr lang="en-US" sz="2400" b="1" dirty="0">
                <a:latin typeface="Arial Narrow" panose="020B0606020202030204" pitchFamily="34" charset="0"/>
              </a:rPr>
              <a:t> 6100 on campus</a:t>
            </a:r>
            <a:endParaRPr lang="en-US" sz="2400" dirty="0">
              <a:latin typeface="Arial Narrow" panose="020B0606020202030204" pitchFamily="34" charset="0"/>
            </a:endParaRPr>
          </a:p>
          <a:p>
            <a:pPr marL="2075" indent="0">
              <a:buSzPct val="100000"/>
              <a:buNone/>
            </a:pPr>
            <a:endParaRPr lang="en-US" sz="800" dirty="0">
              <a:latin typeface="Arial Narrow" panose="020B0606020202030204" pitchFamily="34" charset="0"/>
            </a:endParaRPr>
          </a:p>
          <a:p>
            <a:pPr marL="2116" indent="0">
              <a:buSzPct val="100000"/>
              <a:buNone/>
            </a:pPr>
            <a:r>
              <a:rPr lang="en-US" sz="2400" dirty="0">
                <a:latin typeface="Arial Narrow" panose="020B0606020202030204" pitchFamily="34" charset="0"/>
              </a:rPr>
              <a:t>Once you know they are safe: </a:t>
            </a:r>
          </a:p>
          <a:p>
            <a:pPr marL="2116" indent="0">
              <a:buSzPct val="100000"/>
              <a:buNone/>
            </a:pPr>
            <a:r>
              <a:rPr lang="en-US" sz="2400" dirty="0">
                <a:latin typeface="Arial Narrow" panose="020B0606020202030204" pitchFamily="34" charset="0"/>
              </a:rPr>
              <a:t>You may continue the conversation but make sure to </a:t>
            </a:r>
            <a:r>
              <a:rPr lang="en-US" sz="2400" b="1" i="1" dirty="0">
                <a:latin typeface="Arial Narrow" panose="020B0606020202030204" pitchFamily="34" charset="0"/>
              </a:rPr>
              <a:t>clarify</a:t>
            </a:r>
            <a:r>
              <a:rPr lang="en-US" sz="2400" dirty="0">
                <a:latin typeface="Arial Narrow" panose="020B0606020202030204" pitchFamily="34" charset="0"/>
              </a:rPr>
              <a:t> that you cannot promise confidentiality of the information they provide. You must share it with the Title IX Coordinator. </a:t>
            </a:r>
            <a:endParaRPr lang="en-US" sz="2400" b="1" i="1" dirty="0">
              <a:latin typeface="Arial Narrow" panose="020B0606020202030204" pitchFamily="34" charset="0"/>
            </a:endParaRPr>
          </a:p>
          <a:p>
            <a:pPr marL="2116" indent="0">
              <a:buSzPct val="100000"/>
              <a:buNone/>
            </a:pPr>
            <a:r>
              <a:rPr lang="en-US" sz="2400" b="1" i="1" dirty="0">
                <a:latin typeface="Arial Narrow" panose="020B0606020202030204" pitchFamily="34" charset="0"/>
              </a:rPr>
              <a:t>Remember: </a:t>
            </a:r>
          </a:p>
          <a:p>
            <a:pPr marL="611659" indent="-609585">
              <a:buSzPct val="100000"/>
            </a:pPr>
            <a:r>
              <a:rPr lang="en-US" sz="2400" b="1" dirty="0">
                <a:latin typeface="Arial Narrow" panose="020B0606020202030204" pitchFamily="34" charset="0"/>
              </a:rPr>
              <a:t>Private: </a:t>
            </a:r>
            <a:r>
              <a:rPr lang="en-US" sz="2400" dirty="0">
                <a:latin typeface="Arial Narrow" panose="020B0606020202030204" pitchFamily="34" charset="0"/>
              </a:rPr>
              <a:t>Only individuals who need to know the information to respond appropriately will receive it.</a:t>
            </a:r>
          </a:p>
          <a:p>
            <a:pPr marL="611659" indent="-609585">
              <a:buSzPct val="100000"/>
            </a:pPr>
            <a:r>
              <a:rPr lang="en-US" sz="2400" b="1" dirty="0">
                <a:latin typeface="Arial Narrow" panose="020B0606020202030204" pitchFamily="34" charset="0"/>
              </a:rPr>
              <a:t>Confidential: </a:t>
            </a:r>
            <a:r>
              <a:rPr lang="en-US" sz="2400" dirty="0">
                <a:latin typeface="Arial Narrow" panose="020B0606020202030204" pitchFamily="34" charset="0"/>
              </a:rPr>
              <a:t>May receive disclosures of sexual harassment or other discrimination and </a:t>
            </a:r>
            <a:r>
              <a:rPr lang="en-US" sz="2400" b="1" dirty="0">
                <a:latin typeface="Arial Narrow" panose="020B0606020202030204" pitchFamily="34" charset="0"/>
              </a:rPr>
              <a:t>cannot share the information </a:t>
            </a:r>
            <a:r>
              <a:rPr lang="en-US" sz="2400" dirty="0">
                <a:latin typeface="Arial Narrow" panose="020B0606020202030204" pitchFamily="34" charset="0"/>
              </a:rPr>
              <a:t>unless the person making the disclosure consents or the person is required to do so by law.</a:t>
            </a:r>
          </a:p>
          <a:p>
            <a:endParaRPr lang="en-US" sz="2400" dirty="0"/>
          </a:p>
        </p:txBody>
      </p:sp>
    </p:spTree>
    <p:extLst>
      <p:ext uri="{BB962C8B-B14F-4D97-AF65-F5344CB8AC3E}">
        <p14:creationId xmlns:p14="http://schemas.microsoft.com/office/powerpoint/2010/main" val="354708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latin typeface="Arial Narrow" panose="020B0606020202030204" pitchFamily="34" charset="0"/>
              </a:rPr>
              <a:t>All 15 Community Colleges in the Commonwealth of Massachusetts</a:t>
            </a:r>
          </a:p>
          <a:p>
            <a:pPr marL="109728" indent="0">
              <a:buNone/>
            </a:pPr>
            <a:endParaRPr lang="en-US" dirty="0">
              <a:latin typeface="Arial Narrow" panose="020B0606020202030204" pitchFamily="34" charset="0"/>
            </a:endParaRPr>
          </a:p>
          <a:p>
            <a:r>
              <a:rPr lang="en-US" dirty="0">
                <a:latin typeface="Arial Narrow" panose="020B0606020202030204" pitchFamily="34" charset="0"/>
              </a:rPr>
              <a:t>Pertains to all BCC faculty, staff, students, and third parties, and states:</a:t>
            </a:r>
          </a:p>
          <a:p>
            <a:pPr marL="109728" indent="0">
              <a:buNone/>
            </a:pPr>
            <a:endParaRPr lang="en-US" dirty="0">
              <a:latin typeface="Arial Narrow" panose="020B0606020202030204" pitchFamily="34" charset="0"/>
            </a:endParaRPr>
          </a:p>
          <a:p>
            <a:pPr marL="393192" lvl="1" indent="0">
              <a:buNone/>
            </a:pPr>
            <a:r>
              <a:rPr lang="en-US" sz="2800" dirty="0">
                <a:latin typeface="Arial Narrow" panose="020B0606020202030204" pitchFamily="34" charset="0"/>
              </a:rPr>
              <a:t>“The intent of this Policy is to recognize, and to whatever extent possible, resolve the effects of past societal discrimination and the impact which that discrimination has had, not only on victims of such discrimination, but on the total academic, educational and social system as well.” </a:t>
            </a:r>
          </a:p>
          <a:p>
            <a:pPr marL="393192" lvl="1" indent="0">
              <a:buNone/>
            </a:pPr>
            <a:endParaRPr lang="en-US" dirty="0"/>
          </a:p>
          <a:p>
            <a:pPr lvl="1"/>
            <a:endParaRPr lang="en-US" dirty="0"/>
          </a:p>
          <a:p>
            <a:endParaRPr lang="en-US" dirty="0"/>
          </a:p>
          <a:p>
            <a:endParaRPr lang="en-US" dirty="0"/>
          </a:p>
        </p:txBody>
      </p:sp>
      <p:sp>
        <p:nvSpPr>
          <p:cNvPr id="5" name="Title 4"/>
          <p:cNvSpPr>
            <a:spLocks noGrp="1"/>
          </p:cNvSpPr>
          <p:nvPr>
            <p:ph type="title"/>
          </p:nvPr>
        </p:nvSpPr>
        <p:spPr/>
        <p:txBody>
          <a:bodyPr/>
          <a:lstStyle/>
          <a:p>
            <a:pPr algn="ctr"/>
            <a:r>
              <a:rPr lang="en-US" dirty="0">
                <a:solidFill>
                  <a:srgbClr val="0070C0"/>
                </a:solidFill>
                <a:latin typeface="Arial Narrow" panose="020B0606020202030204" pitchFamily="34" charset="0"/>
              </a:rPr>
              <a:t>Who does the PAA pertain to?</a:t>
            </a:r>
          </a:p>
        </p:txBody>
      </p:sp>
    </p:spTree>
    <p:extLst>
      <p:ext uri="{BB962C8B-B14F-4D97-AF65-F5344CB8AC3E}">
        <p14:creationId xmlns:p14="http://schemas.microsoft.com/office/powerpoint/2010/main" val="302095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128F0-0FF0-3FAE-06B3-B04AD5CD51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1C7B8EF-F3F5-F40B-4AED-0D428986FFAD}"/>
              </a:ext>
            </a:extLst>
          </p:cNvPr>
          <p:cNvSpPr>
            <a:spLocks noGrp="1"/>
          </p:cNvSpPr>
          <p:nvPr>
            <p:ph type="title"/>
          </p:nvPr>
        </p:nvSpPr>
        <p:spPr>
          <a:xfrm>
            <a:off x="838200" y="365125"/>
            <a:ext cx="10515600" cy="1024763"/>
          </a:xfrm>
        </p:spPr>
        <p:txBody>
          <a:bodyPr/>
          <a:lstStyle/>
          <a:p>
            <a:pPr algn="ctr"/>
            <a:r>
              <a:rPr lang="en-US" dirty="0">
                <a:solidFill>
                  <a:srgbClr val="0070C0"/>
                </a:solidFill>
                <a:latin typeface="Arial Narrow" panose="020B0606020202030204" pitchFamily="34" charset="0"/>
              </a:rPr>
              <a:t>Protected Classifications under </a:t>
            </a:r>
            <a:r>
              <a:rPr lang="en-US" sz="3600" dirty="0">
                <a:solidFill>
                  <a:srgbClr val="0070C0"/>
                </a:solidFill>
                <a:latin typeface="Arial Narrow" panose="020B0606020202030204" pitchFamily="34" charset="0"/>
              </a:rPr>
              <a:t>PAA</a:t>
            </a:r>
            <a:endParaRPr lang="en-US" dirty="0">
              <a:solidFill>
                <a:srgbClr val="0070C0"/>
              </a:solidFill>
            </a:endParaRPr>
          </a:p>
        </p:txBody>
      </p:sp>
      <p:sp>
        <p:nvSpPr>
          <p:cNvPr id="5" name="Content Placeholder 4">
            <a:extLst>
              <a:ext uri="{FF2B5EF4-FFF2-40B4-BE49-F238E27FC236}">
                <a16:creationId xmlns:a16="http://schemas.microsoft.com/office/drawing/2014/main" id="{9CCABC45-C77E-472A-3D5F-22D06BAAEA64}"/>
              </a:ext>
            </a:extLst>
          </p:cNvPr>
          <p:cNvSpPr>
            <a:spLocks noGrp="1"/>
          </p:cNvSpPr>
          <p:nvPr>
            <p:ph sz="half" idx="1"/>
          </p:nvPr>
        </p:nvSpPr>
        <p:spPr>
          <a:xfrm>
            <a:off x="914400" y="1389888"/>
            <a:ext cx="5181600" cy="4351338"/>
          </a:xfrm>
        </p:spPr>
        <p:txBody>
          <a:bodyPr/>
          <a:lstStyle/>
          <a:p>
            <a:pPr marL="459306" indent="-457189">
              <a:buSzPts val="1600"/>
            </a:pPr>
            <a:r>
              <a:rPr lang="en-US" dirty="0">
                <a:latin typeface="Arial Narrow" panose="020B0606020202030204" pitchFamily="34" charset="0"/>
              </a:rPr>
              <a:t>Age</a:t>
            </a:r>
          </a:p>
          <a:p>
            <a:pPr marL="459306" indent="-457189">
              <a:buSzPts val="1600"/>
            </a:pPr>
            <a:r>
              <a:rPr lang="en-US" dirty="0">
                <a:latin typeface="Arial Narrow" panose="020B0606020202030204" pitchFamily="34" charset="0"/>
              </a:rPr>
              <a:t>Color</a:t>
            </a:r>
          </a:p>
          <a:p>
            <a:pPr marL="459306" indent="-457189">
              <a:buSzPts val="1600"/>
            </a:pPr>
            <a:r>
              <a:rPr lang="en-US" dirty="0">
                <a:latin typeface="Arial Narrow" panose="020B0606020202030204" pitchFamily="34" charset="0"/>
              </a:rPr>
              <a:t>Disability </a:t>
            </a:r>
            <a:r>
              <a:rPr lang="en-US" i="1" dirty="0">
                <a:latin typeface="Arial Narrow" panose="020B0606020202030204" pitchFamily="34" charset="0"/>
              </a:rPr>
              <a:t>(mental &amp; physical)</a:t>
            </a:r>
          </a:p>
          <a:p>
            <a:pPr marL="459306" indent="-457189">
              <a:buSzPts val="1600"/>
            </a:pPr>
            <a:r>
              <a:rPr lang="en-US" dirty="0">
                <a:latin typeface="Arial Narrow" panose="020B0606020202030204" pitchFamily="34" charset="0"/>
              </a:rPr>
              <a:t>Ethnicity</a:t>
            </a:r>
          </a:p>
          <a:p>
            <a:pPr marL="459306" indent="-457189">
              <a:buSzPts val="1600"/>
            </a:pPr>
            <a:r>
              <a:rPr lang="en-US" dirty="0">
                <a:latin typeface="Arial Narrow" panose="020B0606020202030204" pitchFamily="34" charset="0"/>
              </a:rPr>
              <a:t>Gender/Gender Identity</a:t>
            </a: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Sexual Orientation</a:t>
            </a:r>
            <a:endParaRPr lang="en-US" kern="0" dirty="0">
              <a:solidFill>
                <a:srgbClr val="000000"/>
              </a:solidFill>
              <a:latin typeface="Arial Narrow" panose="020B0606020202030204" pitchFamily="34" charset="0"/>
              <a:cs typeface="Arial"/>
              <a:sym typeface="Arial"/>
            </a:endParaRP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Sex </a:t>
            </a:r>
            <a:r>
              <a:rPr lang="en-US" i="1" kern="0" dirty="0">
                <a:solidFill>
                  <a:srgbClr val="000000"/>
                </a:solidFill>
                <a:latin typeface="Arial Narrow" panose="020B0606020202030204" pitchFamily="34" charset="0"/>
                <a:ea typeface="Calibri"/>
                <a:cs typeface="Calibri"/>
                <a:sym typeface="Calibri"/>
              </a:rPr>
              <a:t>(pregnancy and sexual harassment or misconduct)</a:t>
            </a:r>
          </a:p>
          <a:p>
            <a:pPr marL="459306" indent="-457189">
              <a:buSzPts val="1600"/>
            </a:pPr>
            <a:endParaRPr lang="en-US" dirty="0">
              <a:solidFill>
                <a:srgbClr val="000000"/>
              </a:solidFill>
              <a:latin typeface="Arial Narrow" panose="020B0606020202030204" pitchFamily="34" charset="0"/>
            </a:endParaRPr>
          </a:p>
          <a:p>
            <a:endParaRPr lang="en-US" dirty="0"/>
          </a:p>
        </p:txBody>
      </p:sp>
      <p:sp>
        <p:nvSpPr>
          <p:cNvPr id="2" name="Content Placeholder 1">
            <a:extLst>
              <a:ext uri="{FF2B5EF4-FFF2-40B4-BE49-F238E27FC236}">
                <a16:creationId xmlns:a16="http://schemas.microsoft.com/office/drawing/2014/main" id="{2111EA2D-E47A-2314-F407-251589FA2B34}"/>
              </a:ext>
            </a:extLst>
          </p:cNvPr>
          <p:cNvSpPr>
            <a:spLocks noGrp="1"/>
          </p:cNvSpPr>
          <p:nvPr>
            <p:ph sz="half" idx="2"/>
          </p:nvPr>
        </p:nvSpPr>
        <p:spPr>
          <a:xfrm>
            <a:off x="6172200" y="1389888"/>
            <a:ext cx="5181600" cy="4351338"/>
          </a:xfrm>
        </p:spPr>
        <p:txBody>
          <a:bodyPr/>
          <a:lstStyle/>
          <a:p>
            <a:pPr marL="459306" indent="-457189">
              <a:buSzPts val="1600"/>
            </a:pPr>
            <a:r>
              <a:rPr lang="en-US" dirty="0">
                <a:latin typeface="Arial Narrow" panose="020B0606020202030204" pitchFamily="34" charset="0"/>
              </a:rPr>
              <a:t>Genetic Information</a:t>
            </a:r>
          </a:p>
          <a:p>
            <a:pPr marL="459306" indent="-457189">
              <a:buSzPts val="1600"/>
            </a:pPr>
            <a:r>
              <a:rPr lang="en-US" dirty="0">
                <a:latin typeface="Arial Narrow" panose="020B0606020202030204" pitchFamily="34" charset="0"/>
              </a:rPr>
              <a:t>Marital Status</a:t>
            </a:r>
          </a:p>
          <a:p>
            <a:pPr marL="459306" indent="-457189">
              <a:buSzPts val="1600"/>
            </a:pPr>
            <a:r>
              <a:rPr lang="en-US" dirty="0">
                <a:solidFill>
                  <a:srgbClr val="000000"/>
                </a:solidFill>
                <a:latin typeface="Arial Narrow" panose="020B0606020202030204" pitchFamily="34" charset="0"/>
              </a:rPr>
              <a:t>National Origin</a:t>
            </a: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Natural &amp; Protective Hairstyles</a:t>
            </a:r>
            <a:endParaRPr lang="en-US" kern="0" dirty="0">
              <a:solidFill>
                <a:srgbClr val="000000"/>
              </a:solidFill>
              <a:latin typeface="Arial Narrow" panose="020B0606020202030204" pitchFamily="34" charset="0"/>
              <a:cs typeface="Arial"/>
              <a:sym typeface="Arial"/>
            </a:endParaRP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Race</a:t>
            </a: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Veteran Status</a:t>
            </a:r>
          </a:p>
          <a:p>
            <a:pPr marL="459306" indent="-457189" defTabSz="1219170">
              <a:spcBef>
                <a:spcPts val="1200"/>
              </a:spcBef>
              <a:buClr>
                <a:srgbClr val="F07F09"/>
              </a:buClr>
              <a:buSzPts val="1600"/>
            </a:pPr>
            <a:r>
              <a:rPr lang="en-US" kern="0" dirty="0">
                <a:solidFill>
                  <a:srgbClr val="000000"/>
                </a:solidFill>
                <a:latin typeface="Arial Narrow" panose="020B0606020202030204" pitchFamily="34" charset="0"/>
                <a:ea typeface="Calibri"/>
                <a:cs typeface="Calibri"/>
                <a:sym typeface="Calibri"/>
              </a:rPr>
              <a:t>Religion</a:t>
            </a:r>
            <a:endParaRPr lang="en-US" kern="0" dirty="0">
              <a:solidFill>
                <a:srgbClr val="000000"/>
              </a:solidFill>
              <a:latin typeface="Arial Narrow" panose="020B0606020202030204" pitchFamily="34" charset="0"/>
              <a:cs typeface="Arial"/>
              <a:sym typeface="Arial"/>
            </a:endParaRPr>
          </a:p>
          <a:p>
            <a:pPr marL="459306" indent="-457189" defTabSz="1219170">
              <a:spcBef>
                <a:spcPts val="1200"/>
              </a:spcBef>
              <a:buClr>
                <a:srgbClr val="F07F09"/>
              </a:buClr>
              <a:buSzPts val="1600"/>
            </a:pPr>
            <a:endParaRPr lang="en-US" kern="0" dirty="0">
              <a:solidFill>
                <a:srgbClr val="000000"/>
              </a:solidFill>
              <a:latin typeface="Arial Narrow" panose="020B0606020202030204" pitchFamily="34" charset="0"/>
              <a:ea typeface="Calibri"/>
              <a:cs typeface="Calibri"/>
              <a:sym typeface="Calibri"/>
            </a:endParaRPr>
          </a:p>
          <a:p>
            <a:endParaRPr lang="en-US" dirty="0"/>
          </a:p>
        </p:txBody>
      </p:sp>
    </p:spTree>
    <p:extLst>
      <p:ext uri="{BB962C8B-B14F-4D97-AF65-F5344CB8AC3E}">
        <p14:creationId xmlns:p14="http://schemas.microsoft.com/office/powerpoint/2010/main" val="190963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6169"/>
            <a:ext cx="10515600" cy="4351338"/>
          </a:xfrm>
        </p:spPr>
        <p:txBody>
          <a:bodyPr/>
          <a:lstStyle/>
          <a:p>
            <a:pPr marL="109728" lvl="1" indent="0">
              <a:spcBef>
                <a:spcPts val="400"/>
              </a:spcBef>
              <a:buSzPct val="68000"/>
              <a:buNone/>
            </a:pPr>
            <a:r>
              <a:rPr lang="en-US" sz="3600" b="1" dirty="0">
                <a:latin typeface="Arial Narrow" panose="020B0606020202030204" pitchFamily="34" charset="0"/>
              </a:rPr>
              <a:t>College’s website:</a:t>
            </a:r>
          </a:p>
          <a:p>
            <a:pPr marL="909828" lvl="2" indent="-342900">
              <a:spcBef>
                <a:spcPts val="400"/>
              </a:spcBef>
              <a:buSzPct val="68000"/>
              <a:buFont typeface="Wingdings" panose="05000000000000000000" pitchFamily="2" charset="2"/>
              <a:buChar char="§"/>
            </a:pPr>
            <a:r>
              <a:rPr lang="en-US" sz="3600" dirty="0">
                <a:latin typeface="Arial Narrow" panose="020B0606020202030204" pitchFamily="34" charset="0"/>
                <a:hlinkClick r:id="rId2"/>
              </a:rPr>
              <a:t>Free College | Berkshire Community College</a:t>
            </a:r>
            <a:endParaRPr lang="en-US" sz="3600" dirty="0">
              <a:latin typeface="Arial Narrow" panose="020B0606020202030204" pitchFamily="34" charset="0"/>
            </a:endParaRPr>
          </a:p>
          <a:p>
            <a:pPr marL="1367028" lvl="3" indent="-342900">
              <a:spcBef>
                <a:spcPts val="400"/>
              </a:spcBef>
              <a:buSzPct val="68000"/>
              <a:buFont typeface="Wingdings" panose="05000000000000000000" pitchFamily="2" charset="2"/>
              <a:buChar char="§"/>
            </a:pPr>
            <a:r>
              <a:rPr lang="en-US" sz="3600" dirty="0">
                <a:latin typeface="Arial Narrow" panose="020B0606020202030204" pitchFamily="34" charset="0"/>
                <a:hlinkClick r:id="rId3"/>
              </a:rPr>
              <a:t>About BCC | Berkshire Community College</a:t>
            </a:r>
            <a:endParaRPr lang="en-US" sz="3600" dirty="0">
              <a:latin typeface="Arial Narrow" panose="020B0606020202030204" pitchFamily="34" charset="0"/>
            </a:endParaRPr>
          </a:p>
          <a:p>
            <a:pPr marL="1824228" lvl="4" indent="-342900">
              <a:spcBef>
                <a:spcPts val="400"/>
              </a:spcBef>
              <a:buSzPct val="68000"/>
              <a:buFont typeface="Wingdings" panose="05000000000000000000" pitchFamily="2" charset="2"/>
              <a:buChar char="§"/>
            </a:pPr>
            <a:r>
              <a:rPr lang="en-US" sz="3600" dirty="0">
                <a:latin typeface="Arial Narrow" panose="020B0606020202030204" pitchFamily="34" charset="0"/>
                <a:hlinkClick r:id="rId4"/>
              </a:rPr>
              <a:t>Title IX | Berkshire Community College</a:t>
            </a:r>
            <a:endParaRPr lang="en-US" sz="3600" dirty="0">
              <a:highlight>
                <a:srgbClr val="FFFF00"/>
              </a:highlight>
              <a:latin typeface="Arial Narrow" panose="020B0606020202030204" pitchFamily="34" charset="0"/>
            </a:endParaRPr>
          </a:p>
          <a:p>
            <a:pPr marL="1280160" lvl="3" indent="-256032">
              <a:spcBef>
                <a:spcPts val="400"/>
              </a:spcBef>
              <a:buSzPct val="68000"/>
              <a:buFont typeface="Wingdings 3"/>
              <a:buChar char=""/>
            </a:pPr>
            <a:endParaRPr lang="en-US" sz="3600" dirty="0">
              <a:highlight>
                <a:srgbClr val="FFFF00"/>
              </a:highlight>
              <a:latin typeface="Arial Narrow" panose="020B0606020202030204" pitchFamily="34" charset="0"/>
            </a:endParaRPr>
          </a:p>
          <a:p>
            <a:pPr marL="347472" lvl="2" indent="0">
              <a:spcBef>
                <a:spcPts val="400"/>
              </a:spcBef>
              <a:buSzPct val="68000"/>
              <a:buNone/>
            </a:pPr>
            <a:endParaRPr lang="en-US" sz="3600" dirty="0">
              <a:latin typeface="Arial Narrow" panose="020B0606020202030204" pitchFamily="34" charset="0"/>
            </a:endParaRPr>
          </a:p>
          <a:p>
            <a:pPr marL="347472" lvl="2" indent="0">
              <a:spcBef>
                <a:spcPts val="400"/>
              </a:spcBef>
              <a:buSzPct val="68000"/>
              <a:buNone/>
            </a:pPr>
            <a:r>
              <a:rPr lang="en-US" sz="3600" dirty="0">
                <a:latin typeface="Arial Narrow" panose="020B0606020202030204" pitchFamily="34" charset="0"/>
              </a:rPr>
              <a:t>Updates coming to Title IX and PAA web pages</a:t>
            </a:r>
          </a:p>
        </p:txBody>
      </p:sp>
      <p:sp>
        <p:nvSpPr>
          <p:cNvPr id="3" name="Title 2"/>
          <p:cNvSpPr>
            <a:spLocks noGrp="1"/>
          </p:cNvSpPr>
          <p:nvPr>
            <p:ph type="title"/>
          </p:nvPr>
        </p:nvSpPr>
        <p:spPr/>
        <p:txBody>
          <a:bodyPr/>
          <a:lstStyle/>
          <a:p>
            <a:pPr algn="ctr"/>
            <a:r>
              <a:rPr lang="en-US" sz="5400" dirty="0">
                <a:solidFill>
                  <a:srgbClr val="0070C0"/>
                </a:solidFill>
                <a:latin typeface="Arial Narrow" panose="020B0606020202030204" pitchFamily="34" charset="0"/>
              </a:rPr>
              <a:t>Where Can I find the policy</a:t>
            </a:r>
            <a:r>
              <a:rPr lang="en-US" sz="5400" dirty="0">
                <a:latin typeface="Arial Narrow" panose="020B0606020202030204" pitchFamily="34" charset="0"/>
              </a:rPr>
              <a:t>	</a:t>
            </a:r>
          </a:p>
        </p:txBody>
      </p:sp>
    </p:spTree>
    <p:extLst>
      <p:ext uri="{BB962C8B-B14F-4D97-AF65-F5344CB8AC3E}">
        <p14:creationId xmlns:p14="http://schemas.microsoft.com/office/powerpoint/2010/main" val="351679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D71A3-9279-0C08-53A3-78CC6BFA2C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D23137-11DB-86B4-979B-BF9CB51F8569}"/>
              </a:ext>
            </a:extLst>
          </p:cNvPr>
          <p:cNvSpPr>
            <a:spLocks noGrp="1"/>
          </p:cNvSpPr>
          <p:nvPr>
            <p:ph type="title"/>
          </p:nvPr>
        </p:nvSpPr>
        <p:spPr>
          <a:xfrm>
            <a:off x="838200" y="365125"/>
            <a:ext cx="10515600" cy="1015619"/>
          </a:xfrm>
        </p:spPr>
        <p:txBody>
          <a:bodyPr/>
          <a:lstStyle/>
          <a:p>
            <a:pPr algn="ctr"/>
            <a:r>
              <a:rPr lang="en-US" sz="6000" dirty="0">
                <a:solidFill>
                  <a:srgbClr val="0070C0"/>
                </a:solidFill>
                <a:latin typeface="Arial Narrow" panose="020B0606020202030204" pitchFamily="34" charset="0"/>
              </a:rPr>
              <a:t>Title IX - Sexual Harassment</a:t>
            </a:r>
            <a:endParaRPr lang="en-US" sz="6000" dirty="0">
              <a:solidFill>
                <a:srgbClr val="0070C0"/>
              </a:solidFill>
            </a:endParaRPr>
          </a:p>
        </p:txBody>
      </p:sp>
      <p:sp>
        <p:nvSpPr>
          <p:cNvPr id="5" name="Content Placeholder 4">
            <a:extLst>
              <a:ext uri="{FF2B5EF4-FFF2-40B4-BE49-F238E27FC236}">
                <a16:creationId xmlns:a16="http://schemas.microsoft.com/office/drawing/2014/main" id="{77AC3E6F-DAF4-0CEE-0C69-9532C2F8EB21}"/>
              </a:ext>
            </a:extLst>
          </p:cNvPr>
          <p:cNvSpPr>
            <a:spLocks noGrp="1"/>
          </p:cNvSpPr>
          <p:nvPr>
            <p:ph idx="1"/>
          </p:nvPr>
        </p:nvSpPr>
        <p:spPr>
          <a:xfrm>
            <a:off x="838200" y="1478153"/>
            <a:ext cx="10515600" cy="4351338"/>
          </a:xfrm>
        </p:spPr>
        <p:txBody>
          <a:bodyPr/>
          <a:lstStyle/>
          <a:p>
            <a:pPr marL="0" indent="0">
              <a:buSzPts val="1600"/>
              <a:buNone/>
            </a:pPr>
            <a:r>
              <a:rPr lang="en-US" sz="2000" b="1" dirty="0">
                <a:solidFill>
                  <a:srgbClr val="0070C0"/>
                </a:solidFill>
                <a:latin typeface="Arial Narrow" panose="020B0606020202030204" pitchFamily="34" charset="0"/>
              </a:rPr>
              <a:t>Quid Pro Quo:</a:t>
            </a:r>
            <a:br>
              <a:rPr lang="en-US" sz="2000" dirty="0">
                <a:solidFill>
                  <a:srgbClr val="0070C0"/>
                </a:solidFill>
                <a:latin typeface="Arial Narrow" panose="020B0606020202030204" pitchFamily="34" charset="0"/>
              </a:rPr>
            </a:br>
            <a:r>
              <a:rPr lang="en-US" sz="2000" dirty="0">
                <a:latin typeface="Arial Narrow" panose="020B0606020202030204" pitchFamily="34" charset="0"/>
              </a:rPr>
              <a:t>A College employee conditions the provision of an aid, benefit, or service on another employee’s or student’s participation in unwelcome sexual conduct; or</a:t>
            </a:r>
          </a:p>
          <a:p>
            <a:pPr marL="0" indent="0">
              <a:buSzPts val="1600"/>
              <a:buNone/>
            </a:pPr>
            <a:r>
              <a:rPr lang="en-US" sz="2000" b="1" dirty="0">
                <a:solidFill>
                  <a:srgbClr val="0070C0"/>
                </a:solidFill>
                <a:latin typeface="Arial Narrow" panose="020B0606020202030204" pitchFamily="34" charset="0"/>
              </a:rPr>
              <a:t>Unwelcome conduct: </a:t>
            </a:r>
            <a:br>
              <a:rPr lang="en-US" sz="2000" b="1" dirty="0">
                <a:latin typeface="Arial Narrow" panose="020B0606020202030204" pitchFamily="34" charset="0"/>
              </a:rPr>
            </a:br>
            <a:r>
              <a:rPr lang="en-US" sz="2000" dirty="0">
                <a:latin typeface="Arial Narrow" panose="020B0606020202030204" pitchFamily="34" charset="0"/>
              </a:rPr>
              <a:t>determined by a reasonable person to be so </a:t>
            </a:r>
            <a:r>
              <a:rPr lang="en-US" sz="2000" b="1" dirty="0">
                <a:latin typeface="Arial Narrow" panose="020B0606020202030204" pitchFamily="34" charset="0"/>
              </a:rPr>
              <a:t>severe, pervasive</a:t>
            </a:r>
            <a:r>
              <a:rPr lang="en-US" sz="2000" dirty="0">
                <a:latin typeface="Arial Narrow" panose="020B0606020202030204" pitchFamily="34" charset="0"/>
              </a:rPr>
              <a:t>, and objectively offensive that it effectively denies a person equal access to a College education program or activity; or</a:t>
            </a:r>
          </a:p>
          <a:p>
            <a:pPr marL="0" indent="0">
              <a:buSzPts val="1600"/>
              <a:buNone/>
            </a:pPr>
            <a:r>
              <a:rPr lang="en-US" sz="2000" b="1" dirty="0">
                <a:solidFill>
                  <a:srgbClr val="0070C0"/>
                </a:solidFill>
                <a:latin typeface="Arial Narrow" panose="020B0606020202030204" pitchFamily="34" charset="0"/>
              </a:rPr>
              <a:t>Sexual Assault: </a:t>
            </a:r>
            <a:r>
              <a:rPr lang="en-US" sz="2000" dirty="0">
                <a:latin typeface="Arial Narrow" panose="020B0606020202030204" pitchFamily="34" charset="0"/>
              </a:rPr>
              <a:t>rape, sodomy, sexual assault with an object, fondling, incest, statutory rape; or</a:t>
            </a:r>
          </a:p>
          <a:p>
            <a:pPr marL="0" indent="0">
              <a:buSzPts val="1600"/>
              <a:buNone/>
            </a:pPr>
            <a:r>
              <a:rPr lang="en-US" sz="2000" b="1" dirty="0">
                <a:solidFill>
                  <a:srgbClr val="0070C0"/>
                </a:solidFill>
                <a:latin typeface="Arial Narrow" panose="020B0606020202030204" pitchFamily="34" charset="0"/>
              </a:rPr>
              <a:t>Dating Violence:</a:t>
            </a:r>
            <a:r>
              <a:rPr lang="en-US" sz="2000" b="1" dirty="0">
                <a:solidFill>
                  <a:srgbClr val="C00000"/>
                </a:solidFill>
                <a:latin typeface="Arial Narrow" panose="020B0606020202030204" pitchFamily="34" charset="0"/>
              </a:rPr>
              <a:t> </a:t>
            </a:r>
            <a:r>
              <a:rPr lang="en-US" sz="2000" dirty="0">
                <a:latin typeface="Arial Narrow" panose="020B0606020202030204" pitchFamily="34" charset="0"/>
              </a:rPr>
              <a:t>violence committed by a person who has been in a romantic or intimate relationship with the victim; or</a:t>
            </a:r>
          </a:p>
          <a:p>
            <a:pPr marL="0" indent="0">
              <a:buSzPts val="1600"/>
              <a:buNone/>
            </a:pPr>
            <a:r>
              <a:rPr lang="en-US" sz="2000" b="1" dirty="0">
                <a:solidFill>
                  <a:srgbClr val="0070C0"/>
                </a:solidFill>
                <a:latin typeface="Arial Narrow" panose="020B0606020202030204" pitchFamily="34" charset="0"/>
              </a:rPr>
              <a:t>Domestic Violence: </a:t>
            </a:r>
            <a:r>
              <a:rPr lang="en-US" sz="2000" dirty="0">
                <a:latin typeface="Arial Narrow" panose="020B0606020202030204" pitchFamily="34" charset="0"/>
              </a:rPr>
              <a:t>violence by a spouse, former spouse, intimate partner, person with whom victim shares a child, cohabitating with the victim in role similar to a spouse; or</a:t>
            </a:r>
          </a:p>
          <a:p>
            <a:pPr marL="0" indent="0">
              <a:buSzPts val="1600"/>
              <a:buNone/>
            </a:pPr>
            <a:r>
              <a:rPr lang="en-US" sz="2000" b="1" dirty="0">
                <a:solidFill>
                  <a:srgbClr val="0070C0"/>
                </a:solidFill>
                <a:latin typeface="Arial Narrow" panose="020B0606020202030204" pitchFamily="34" charset="0"/>
              </a:rPr>
              <a:t>Stalking:</a:t>
            </a:r>
            <a:r>
              <a:rPr lang="en-US" sz="2000" b="1" dirty="0">
                <a:solidFill>
                  <a:srgbClr val="C00000"/>
                </a:solidFill>
                <a:latin typeface="Arial Narrow" panose="020B0606020202030204" pitchFamily="34" charset="0"/>
              </a:rPr>
              <a:t> </a:t>
            </a:r>
            <a:r>
              <a:rPr lang="en-US" sz="2000" dirty="0">
                <a:latin typeface="Arial Narrow" panose="020B0606020202030204" pitchFamily="34" charset="0"/>
              </a:rPr>
              <a:t>course of conduct directed at a specific person that would cause a reasonable person to fear for their own safety, or that of others or suffer substantial emotional distress.</a:t>
            </a:r>
          </a:p>
          <a:p>
            <a:endParaRPr lang="en-US" sz="2000" dirty="0"/>
          </a:p>
        </p:txBody>
      </p:sp>
    </p:spTree>
    <p:extLst>
      <p:ext uri="{BB962C8B-B14F-4D97-AF65-F5344CB8AC3E}">
        <p14:creationId xmlns:p14="http://schemas.microsoft.com/office/powerpoint/2010/main" val="95797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60120" y="1295400"/>
            <a:ext cx="10232136" cy="4556760"/>
          </a:xfrm>
        </p:spPr>
        <p:txBody>
          <a:bodyPr>
            <a:normAutofit lnSpcReduction="10000"/>
          </a:bodyPr>
          <a:lstStyle/>
          <a:p>
            <a:r>
              <a:rPr lang="en-US" dirty="0">
                <a:latin typeface="Arial Narrow" panose="020B0606020202030204" pitchFamily="34" charset="0"/>
              </a:rPr>
              <a:t>Unwelcome sexual advances-whether they involve physical touching or not</a:t>
            </a:r>
          </a:p>
          <a:p>
            <a:r>
              <a:rPr lang="en-US" dirty="0">
                <a:latin typeface="Arial Narrow" panose="020B0606020202030204" pitchFamily="34" charset="0"/>
              </a:rPr>
              <a:t>Repeated, unsolicited propositions for dates and/or sexual intercourse</a:t>
            </a:r>
          </a:p>
          <a:p>
            <a:r>
              <a:rPr lang="en-US" dirty="0">
                <a:latin typeface="Arial Narrow" panose="020B0606020202030204" pitchFamily="34" charset="0"/>
              </a:rPr>
              <a:t>Sexual epithets, jokes, written or oral references to sexual conduct, gossip regarding one’s sex life; comment on an individual’s body, comment about an individual’s sexual activity, deficiencies, or prowess</a:t>
            </a:r>
          </a:p>
          <a:p>
            <a:r>
              <a:rPr lang="en-US" dirty="0">
                <a:latin typeface="Arial Narrow" panose="020B0606020202030204" pitchFamily="34" charset="0"/>
              </a:rPr>
              <a:t>Displaying sexually suggestive objectives, pictures, or cartoons</a:t>
            </a:r>
          </a:p>
          <a:p>
            <a:r>
              <a:rPr lang="en-US" dirty="0">
                <a:latin typeface="Arial Narrow" panose="020B0606020202030204" pitchFamily="34" charset="0"/>
              </a:rPr>
              <a:t>Unwelcome leering, whistling, brushing against the body, sexual gestures, suggestive or insulting comments</a:t>
            </a:r>
          </a:p>
          <a:p>
            <a:r>
              <a:rPr lang="en-US" dirty="0">
                <a:latin typeface="Arial Narrow" panose="020B0606020202030204" pitchFamily="34" charset="0"/>
              </a:rPr>
              <a:t>Inquiries into another person’s sexual activities, practices, or experiences</a:t>
            </a:r>
          </a:p>
          <a:p>
            <a:r>
              <a:rPr lang="en-US" dirty="0">
                <a:latin typeface="Arial Narrow" panose="020B0606020202030204" pitchFamily="34" charset="0"/>
              </a:rPr>
              <a:t>Discussion of one’s own sexual activities, practices, or experiences</a:t>
            </a:r>
          </a:p>
          <a:p>
            <a:pPr marL="109728" indent="0">
              <a:buNone/>
            </a:pPr>
            <a:endParaRPr lang="en-US" sz="2400" dirty="0">
              <a:latin typeface="Arial Narrow" panose="020B0606020202030204" pitchFamily="34" charset="0"/>
            </a:endParaRPr>
          </a:p>
          <a:p>
            <a:pPr lvl="0"/>
            <a:endParaRPr lang="en-US" sz="2400" dirty="0">
              <a:latin typeface="Arial Narrow" panose="020B0606020202030204" pitchFamily="34" charset="0"/>
            </a:endParaRPr>
          </a:p>
          <a:p>
            <a:endParaRPr lang="en-US" dirty="0">
              <a:latin typeface="Arial Narrow" panose="020B0606020202030204" pitchFamily="34" charset="0"/>
            </a:endParaRPr>
          </a:p>
        </p:txBody>
      </p:sp>
      <p:sp>
        <p:nvSpPr>
          <p:cNvPr id="3" name="Title 2"/>
          <p:cNvSpPr>
            <a:spLocks noGrp="1"/>
          </p:cNvSpPr>
          <p:nvPr>
            <p:ph type="title"/>
          </p:nvPr>
        </p:nvSpPr>
        <p:spPr>
          <a:xfrm>
            <a:off x="838200" y="365125"/>
            <a:ext cx="10515600" cy="832739"/>
          </a:xfrm>
        </p:spPr>
        <p:txBody>
          <a:bodyPr/>
          <a:lstStyle/>
          <a:p>
            <a:pPr algn="ctr"/>
            <a:r>
              <a:rPr lang="en-US" dirty="0">
                <a:solidFill>
                  <a:srgbClr val="0070C0"/>
                </a:solidFill>
                <a:latin typeface="Arial Narrow" panose="020B0606020202030204" pitchFamily="34" charset="0"/>
              </a:rPr>
              <a:t>Examples of Sexual Harassment</a:t>
            </a:r>
          </a:p>
        </p:txBody>
      </p:sp>
    </p:spTree>
    <p:extLst>
      <p:ext uri="{BB962C8B-B14F-4D97-AF65-F5344CB8AC3E}">
        <p14:creationId xmlns:p14="http://schemas.microsoft.com/office/powerpoint/2010/main" val="19420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891C-C551-04BF-98C6-6DF701DBE5EC}"/>
              </a:ext>
            </a:extLst>
          </p:cNvPr>
          <p:cNvSpPr>
            <a:spLocks noGrp="1"/>
          </p:cNvSpPr>
          <p:nvPr>
            <p:ph type="title"/>
          </p:nvPr>
        </p:nvSpPr>
        <p:spPr>
          <a:xfrm>
            <a:off x="0" y="81661"/>
            <a:ext cx="12192000" cy="1325563"/>
          </a:xfrm>
        </p:spPr>
        <p:txBody>
          <a:bodyPr/>
          <a:lstStyle/>
          <a:p>
            <a:pPr algn="ctr"/>
            <a:r>
              <a:rPr lang="en-US" sz="4200" dirty="0">
                <a:solidFill>
                  <a:srgbClr val="0070C0"/>
                </a:solidFill>
                <a:latin typeface="Arial Narrow" panose="020B0606020202030204" pitchFamily="34" charset="0"/>
              </a:rPr>
              <a:t>Possible BCC Title IX and Sexual Harassment Examples</a:t>
            </a:r>
          </a:p>
        </p:txBody>
      </p:sp>
      <p:sp>
        <p:nvSpPr>
          <p:cNvPr id="3" name="Content Placeholder 2">
            <a:extLst>
              <a:ext uri="{FF2B5EF4-FFF2-40B4-BE49-F238E27FC236}">
                <a16:creationId xmlns:a16="http://schemas.microsoft.com/office/drawing/2014/main" id="{38F6F211-1485-1FD1-96AB-DDA399D86CAD}"/>
              </a:ext>
            </a:extLst>
          </p:cNvPr>
          <p:cNvSpPr>
            <a:spLocks noGrp="1"/>
          </p:cNvSpPr>
          <p:nvPr>
            <p:ph idx="1"/>
          </p:nvPr>
        </p:nvSpPr>
        <p:spPr>
          <a:xfrm>
            <a:off x="838200" y="1253331"/>
            <a:ext cx="10515600" cy="4351338"/>
          </a:xfrm>
        </p:spPr>
        <p:txBody>
          <a:bodyPr/>
          <a:lstStyle/>
          <a:p>
            <a:r>
              <a:rPr lang="en-US" dirty="0">
                <a:latin typeface="Arial Narrow" panose="020B0606020202030204" pitchFamily="34" charset="0"/>
              </a:rPr>
              <a:t>A staff member running a training program tells a participant:</a:t>
            </a:r>
            <a:br>
              <a:rPr lang="en-US" dirty="0">
                <a:latin typeface="Arial Narrow" panose="020B0606020202030204" pitchFamily="34" charset="0"/>
              </a:rPr>
            </a:br>
            <a:r>
              <a:rPr lang="en-US" dirty="0">
                <a:latin typeface="Arial Narrow" panose="020B0606020202030204" pitchFamily="34" charset="0"/>
              </a:rPr>
              <a:t>“If you want a strong recommendation for job placement, you should spend more time with me outside of class.”</a:t>
            </a:r>
          </a:p>
          <a:p>
            <a:r>
              <a:rPr lang="en-US" dirty="0">
                <a:latin typeface="Arial Narrow" panose="020B0606020202030204" pitchFamily="34" charset="0"/>
              </a:rPr>
              <a:t>An online teacher sees a violent situation in the background of a Zoom call. The student says it is nothing. </a:t>
            </a:r>
          </a:p>
          <a:p>
            <a:r>
              <a:rPr lang="en-US" dirty="0">
                <a:latin typeface="Arial Narrow" panose="020B0606020202030204" pitchFamily="34" charset="0"/>
              </a:rPr>
              <a:t>A student in a workforce program reports that a site supervisor keeps asking about their relationship status and says things like, “You must have a lot of attention.”</a:t>
            </a:r>
          </a:p>
          <a:p>
            <a:r>
              <a:rPr lang="en-US" dirty="0">
                <a:latin typeface="Arial Narrow" panose="020B0606020202030204" pitchFamily="34" charset="0"/>
              </a:rPr>
              <a:t>A student asks for flexibility due to pregnancy-related appointments, and staff respond: “This program moves too fast for that so you may want to try again next year.”</a:t>
            </a:r>
          </a:p>
        </p:txBody>
      </p:sp>
    </p:spTree>
    <p:extLst>
      <p:ext uri="{BB962C8B-B14F-4D97-AF65-F5344CB8AC3E}">
        <p14:creationId xmlns:p14="http://schemas.microsoft.com/office/powerpoint/2010/main" val="18735597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91059DE-B4FE-C14A-8869-F4738D4C5AEE}" vid="{1AA71FB5-B8C7-1844-BF57-625C271C85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5164</TotalTime>
  <Words>2670</Words>
  <Application>Microsoft Office PowerPoint</Application>
  <PresentationFormat>Widescreen</PresentationFormat>
  <Paragraphs>274</Paragraphs>
  <Slides>35</Slides>
  <Notes>8</Notes>
  <HiddenSlides>3</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1_Office Theme</vt:lpstr>
      <vt:lpstr>Building an Inclusive Campus: Title IX, Title VI &amp; the PAA at BCC</vt:lpstr>
      <vt:lpstr>OVERVIEW</vt:lpstr>
      <vt:lpstr>Policy on affirmative action, equal opportunity and Diversity</vt:lpstr>
      <vt:lpstr>Who does the PAA pertain to?</vt:lpstr>
      <vt:lpstr>Protected Classifications under PAA</vt:lpstr>
      <vt:lpstr>Where Can I find the policy </vt:lpstr>
      <vt:lpstr>Title IX - Sexual Harassment</vt:lpstr>
      <vt:lpstr>Examples of Sexual Harassment</vt:lpstr>
      <vt:lpstr>Possible BCC Title IX and Sexual Harassment Examples</vt:lpstr>
      <vt:lpstr>Who are victims of sex-based harassment</vt:lpstr>
      <vt:lpstr>Discrimination – Title VI</vt:lpstr>
      <vt:lpstr>Protected Classifications under PAA</vt:lpstr>
      <vt:lpstr>Examples of discrimination</vt:lpstr>
      <vt:lpstr>Possible BCC Title VI and Discrimination Examples</vt:lpstr>
      <vt:lpstr>When Does Social Media Become a Title VI Issue?</vt:lpstr>
      <vt:lpstr>Retaliation</vt:lpstr>
      <vt:lpstr>What does this all mean for you?</vt:lpstr>
      <vt:lpstr>Who can initiate a Report?  </vt:lpstr>
      <vt:lpstr>What am I responsible for? </vt:lpstr>
      <vt:lpstr>Who are you? </vt:lpstr>
      <vt:lpstr>Confidential Employees</vt:lpstr>
      <vt:lpstr>Non-Confidential Employees with Authority</vt:lpstr>
      <vt:lpstr>Non-Confidential Employees without Authority</vt:lpstr>
      <vt:lpstr>Duty to Report</vt:lpstr>
      <vt:lpstr>Who to notify</vt:lpstr>
      <vt:lpstr>When Someone Discloses: Your Role</vt:lpstr>
      <vt:lpstr>When Someone Discloses: Your Words</vt:lpstr>
      <vt:lpstr>Why Reporting Matters</vt:lpstr>
      <vt:lpstr>SCENARIO ONE</vt:lpstr>
      <vt:lpstr>SCENARIO TWO</vt:lpstr>
      <vt:lpstr>SCENARIO THREE</vt:lpstr>
      <vt:lpstr>Any Questions? </vt:lpstr>
      <vt:lpstr>Common Myths</vt:lpstr>
      <vt:lpstr>Scenario                            Questions</vt:lpstr>
      <vt:lpstr>Disclosures of Concerning Behavior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Meghan MacBain</dc:creator>
  <cp:lastModifiedBy>Meghan MacBain</cp:lastModifiedBy>
  <cp:revision>5</cp:revision>
  <cp:lastPrinted>2025-11-10T15:33:57Z</cp:lastPrinted>
  <dcterms:created xsi:type="dcterms:W3CDTF">2025-10-30T15:54:28Z</dcterms:created>
  <dcterms:modified xsi:type="dcterms:W3CDTF">2026-06-26T17:40:04Z</dcterms:modified>
</cp:coreProperties>
</file>